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notesMasterIdLst>
    <p:notesMasterId r:id="rId3"/>
  </p:notesMasterIdLst>
  <p:sldIdLst>
    <p:sldId id="257" r:id="rId2"/>
  </p:sldIdLst>
  <p:sldSz cx="30279975" cy="21386800"/>
  <p:notesSz cx="6858000" cy="9144000"/>
  <p:defaultTextStyle>
    <a:defPPr>
      <a:defRPr lang="ru-RU"/>
    </a:defPPr>
    <a:lvl1pPr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1474788" indent="-1017588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2951163" indent="-2036763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4427538" indent="-3055938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5902325" indent="-4073525" algn="l" defTabSz="2951163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736" userDrawn="1">
          <p15:clr>
            <a:srgbClr val="A4A3A4"/>
          </p15:clr>
        </p15:guide>
        <p15:guide id="2" pos="95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4FB"/>
    <a:srgbClr val="D1EAF7"/>
    <a:srgbClr val="EEF0D8"/>
    <a:srgbClr val="F0D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7695" autoAdjust="0"/>
  </p:normalViewPr>
  <p:slideViewPr>
    <p:cSldViewPr>
      <p:cViewPr varScale="1">
        <p:scale>
          <a:sx n="41" d="100"/>
          <a:sy n="41" d="100"/>
        </p:scale>
        <p:origin x="1410" y="120"/>
      </p:cViewPr>
      <p:guideLst>
        <p:guide orient="horz" pos="6736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9518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9518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61FBCB-6CA3-454A-9F84-2A936D5E0E31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685800"/>
            <a:ext cx="4854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9518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9518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DA39D7-011F-46E0-A8FC-971D437AA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75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95116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4788" algn="l" defTabSz="295116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1163" algn="l" defTabSz="295116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7538" algn="l" defTabSz="295116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2325" algn="l" defTabSz="2951163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79749" algn="l" defTabSz="295189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5704" algn="l" defTabSz="295189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1653" algn="l" defTabSz="295189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7601" algn="l" defTabSz="295189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1713" y="685800"/>
            <a:ext cx="4854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5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9511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9511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9511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9511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2951163" fontAlgn="base">
              <a:spcBef>
                <a:spcPct val="0"/>
              </a:spcBef>
              <a:spcAft>
                <a:spcPct val="0"/>
              </a:spcAft>
              <a:defRPr/>
            </a:pPr>
            <a:fld id="{9D9A2226-62BB-4369-9689-C46E2B3488B9}" type="slidenum">
              <a:rPr lang="ru-RU" sz="1200" smtClean="0"/>
              <a:pPr defTabSz="295116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01409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766331" y="4277361"/>
            <a:ext cx="26000405" cy="5703147"/>
          </a:xfrm>
          <a:ln>
            <a:noFill/>
          </a:ln>
        </p:spPr>
        <p:txBody>
          <a:bodyPr tIns="0" rIns="5904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12784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766332" y="10068249"/>
            <a:ext cx="26010498" cy="5465516"/>
          </a:xfrm>
        </p:spPr>
        <p:txBody>
          <a:bodyPr lIns="0" rIns="59046"/>
          <a:lstStyle>
            <a:lvl1pPr marL="0" marR="104259" indent="0" algn="r">
              <a:buNone/>
              <a:defRPr>
                <a:solidFill>
                  <a:schemeClr val="tx1"/>
                </a:solidFill>
              </a:defRPr>
            </a:lvl1pPr>
            <a:lvl2pPr marL="1042592" indent="0" algn="ctr">
              <a:buNone/>
            </a:lvl2pPr>
            <a:lvl3pPr marL="2085183" indent="0" algn="ctr">
              <a:buNone/>
            </a:lvl3pPr>
            <a:lvl4pPr marL="3127775" indent="0" algn="ctr">
              <a:buNone/>
            </a:lvl4pPr>
            <a:lvl5pPr marL="4170367" indent="0" algn="ctr">
              <a:buNone/>
            </a:lvl5pPr>
            <a:lvl6pPr marL="5212958" indent="0" algn="ctr">
              <a:buNone/>
            </a:lvl6pPr>
            <a:lvl7pPr marL="6255550" indent="0" algn="ctr">
              <a:buNone/>
            </a:lvl7pPr>
            <a:lvl8pPr marL="7298141" indent="0" algn="ctr">
              <a:buNone/>
            </a:lvl8pPr>
            <a:lvl9pPr marL="8340733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04BD4-3624-4729-B049-12DE5B54DCDE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9D30-B49E-455B-9C6A-C80895F24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0FC0A-27E7-496E-816A-3D330C98AB8D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25DC-2A45-4AE1-B585-8C13813FA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952982" y="2851580"/>
            <a:ext cx="6812994" cy="162529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14001" y="2851580"/>
            <a:ext cx="19934316" cy="162529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C1B0-CCA7-4AD9-927C-34CE83C1B00B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BBE7-BED8-4787-AE32-88B967B79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D522B-EBB3-454F-8CE3-91E61BAE1B22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5DF4-0F44-4CD4-8F77-B468899EC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238" y="4106266"/>
            <a:ext cx="25737979" cy="4248844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12784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6238" y="8434546"/>
            <a:ext cx="25737979" cy="4708065"/>
          </a:xfrm>
        </p:spPr>
        <p:txBody>
          <a:bodyPr lIns="147616" rIns="147616"/>
          <a:lstStyle>
            <a:lvl1pPr marL="0" indent="0">
              <a:buNone/>
              <a:defRPr sz="5015">
                <a:solidFill>
                  <a:schemeClr val="tx1"/>
                </a:solidFill>
              </a:defRPr>
            </a:lvl1pPr>
            <a:lvl2pPr>
              <a:buNone/>
              <a:defRPr sz="409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7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7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78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133F7-006B-4F4D-B28E-988B4F93015F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A6B53-ACAB-4DED-BD99-1F9927EFE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2195713"/>
            <a:ext cx="27251978" cy="35644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4001" y="5987822"/>
            <a:ext cx="13373656" cy="13830131"/>
          </a:xfrm>
        </p:spPr>
        <p:txBody>
          <a:bodyPr/>
          <a:lstStyle>
            <a:lvl1pPr>
              <a:defRPr sz="5933"/>
            </a:lvl1pPr>
            <a:lvl2pPr>
              <a:defRPr sz="5439"/>
            </a:lvl2pPr>
            <a:lvl3pPr>
              <a:defRPr sz="4591"/>
            </a:lvl3pPr>
            <a:lvl4pPr>
              <a:defRPr sz="4097"/>
            </a:lvl4pPr>
            <a:lvl5pPr>
              <a:defRPr sz="4097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392322" y="5987822"/>
            <a:ext cx="13373656" cy="13830131"/>
          </a:xfrm>
        </p:spPr>
        <p:txBody>
          <a:bodyPr/>
          <a:lstStyle>
            <a:lvl1pPr>
              <a:defRPr sz="5933"/>
            </a:lvl1pPr>
            <a:lvl2pPr>
              <a:defRPr sz="5439"/>
            </a:lvl2pPr>
            <a:lvl3pPr>
              <a:defRPr sz="4591"/>
            </a:lvl3pPr>
            <a:lvl4pPr>
              <a:defRPr sz="4097"/>
            </a:lvl4pPr>
            <a:lvl5pPr>
              <a:defRPr sz="4097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0B0BF-FE12-4FB1-9A56-7325AB3D6D8C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281A-74B5-4391-9E89-D346D5F67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2195713"/>
            <a:ext cx="27251978" cy="356446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4001" y="5785625"/>
            <a:ext cx="13378914" cy="2056201"/>
          </a:xfrm>
        </p:spPr>
        <p:txBody>
          <a:bodyPr lIns="147616" tIns="0" rIns="147616" bIns="0" anchor="ctr">
            <a:noAutofit/>
          </a:bodyPr>
          <a:lstStyle>
            <a:lvl1pPr marL="0" indent="0">
              <a:buNone/>
              <a:defRPr sz="543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4591" b="1"/>
            </a:lvl2pPr>
            <a:lvl3pPr>
              <a:buNone/>
              <a:defRPr sz="4097" b="1"/>
            </a:lvl3pPr>
            <a:lvl4pPr>
              <a:buNone/>
              <a:defRPr sz="3673" b="1"/>
            </a:lvl4pPr>
            <a:lvl5pPr>
              <a:buNone/>
              <a:defRPr sz="3673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5381808" y="5799688"/>
            <a:ext cx="13384170" cy="2042140"/>
          </a:xfrm>
        </p:spPr>
        <p:txBody>
          <a:bodyPr lIns="147616" tIns="0" rIns="147616" bIns="0" anchor="ctr"/>
          <a:lstStyle>
            <a:lvl1pPr marL="0" indent="0">
              <a:buNone/>
              <a:defRPr sz="543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4591" b="1"/>
            </a:lvl2pPr>
            <a:lvl3pPr>
              <a:buNone/>
              <a:defRPr sz="4097" b="1"/>
            </a:lvl3pPr>
            <a:lvl4pPr>
              <a:buNone/>
              <a:defRPr sz="3673" b="1"/>
            </a:lvl4pPr>
            <a:lvl5pPr>
              <a:buNone/>
              <a:defRPr sz="3673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514001" y="7841828"/>
            <a:ext cx="13378914" cy="11992949"/>
          </a:xfrm>
        </p:spPr>
        <p:txBody>
          <a:bodyPr tIns="0"/>
          <a:lstStyle>
            <a:lvl1pPr>
              <a:defRPr sz="5015"/>
            </a:lvl1pPr>
            <a:lvl2pPr>
              <a:defRPr sz="4591"/>
            </a:lvl2pPr>
            <a:lvl3pPr>
              <a:defRPr sz="4097"/>
            </a:lvl3pPr>
            <a:lvl4pPr>
              <a:defRPr sz="3673"/>
            </a:lvl4pPr>
            <a:lvl5pPr>
              <a:defRPr sz="367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81808" y="7841828"/>
            <a:ext cx="13384170" cy="11992949"/>
          </a:xfrm>
        </p:spPr>
        <p:txBody>
          <a:bodyPr tIns="0"/>
          <a:lstStyle>
            <a:lvl1pPr>
              <a:defRPr sz="5015"/>
            </a:lvl1pPr>
            <a:lvl2pPr>
              <a:defRPr sz="4591"/>
            </a:lvl2pPr>
            <a:lvl3pPr>
              <a:defRPr sz="4097"/>
            </a:lvl3pPr>
            <a:lvl4pPr>
              <a:defRPr sz="3673"/>
            </a:lvl4pPr>
            <a:lvl5pPr>
              <a:defRPr sz="367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9411-E207-45FF-B3DC-A1C5C10FDFC0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385F7-7C61-497E-A9DA-AA62EB436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01" y="2195713"/>
            <a:ext cx="27504310" cy="3564467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1371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6614-976E-41A0-B77F-0A0E2DBE460E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6651-510A-4D00-9EFC-4C4483D6B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74C8-8A11-44F4-AA6E-0964B8083363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D7AA-ACE0-4913-A5A9-8A7E38A47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998" y="1604016"/>
            <a:ext cx="9083993" cy="362387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5933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270998" y="5227885"/>
            <a:ext cx="9083993" cy="14257867"/>
          </a:xfrm>
        </p:spPr>
        <p:txBody>
          <a:bodyPr lIns="59046" rIns="59046"/>
          <a:lstStyle>
            <a:lvl1pPr marL="0" indent="0" algn="l">
              <a:buNone/>
              <a:defRPr sz="3178"/>
            </a:lvl1pPr>
            <a:lvl2pPr indent="0" algn="l">
              <a:buNone/>
              <a:defRPr sz="2755"/>
            </a:lvl2pPr>
            <a:lvl3pPr indent="0" algn="l">
              <a:buNone/>
              <a:defRPr sz="2260"/>
            </a:lvl3pPr>
            <a:lvl4pPr indent="0" algn="l">
              <a:buNone/>
              <a:defRPr sz="2048"/>
            </a:lvl4pPr>
            <a:lvl5pPr indent="0" algn="l">
              <a:buNone/>
              <a:defRPr sz="2048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838632" y="5227885"/>
            <a:ext cx="16927347" cy="14257867"/>
          </a:xfrm>
        </p:spPr>
        <p:txBody>
          <a:bodyPr tIns="0"/>
          <a:lstStyle>
            <a:lvl1pPr>
              <a:defRPr sz="6357"/>
            </a:lvl1pPr>
            <a:lvl2pPr>
              <a:defRPr sz="5933"/>
            </a:lvl2pPr>
            <a:lvl3pPr>
              <a:defRPr sz="5439"/>
            </a:lvl3pPr>
            <a:lvl4pPr>
              <a:defRPr sz="4591"/>
            </a:lvl4pPr>
            <a:lvl5pPr>
              <a:defRPr sz="4097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5FD0-510C-4DDF-8E73-CA447EE3392D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61856-0E4D-49E5-AEC2-A54F98C85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10482915" y="3455706"/>
            <a:ext cx="17412335" cy="12831631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523" tIns="104261" rIns="208523" bIns="104261" anchor="ctr"/>
          <a:lstStyle/>
          <a:p>
            <a:pPr algn="ctr">
              <a:defRPr/>
            </a:pPr>
            <a:endParaRPr lang="en-US" sz="4097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26506219" y="16714535"/>
            <a:ext cx="514705" cy="48438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523" tIns="104261" rIns="208523" bIns="104261" anchor="ctr"/>
          <a:lstStyle/>
          <a:p>
            <a:pPr algn="ctr">
              <a:defRPr/>
            </a:pPr>
            <a:endParaRPr lang="en-US" sz="4097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31467" y="18139648"/>
            <a:ext cx="30342908" cy="324715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523" tIns="104261" rIns="208523" bIns="104261"/>
          <a:lstStyle/>
          <a:p>
            <a:pPr>
              <a:defRPr/>
            </a:pPr>
            <a:endParaRPr lang="en-US" sz="4097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14508408" y="19396574"/>
            <a:ext cx="15771569" cy="19902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523" tIns="104261" rIns="208523" bIns="104261"/>
          <a:lstStyle/>
          <a:p>
            <a:pPr>
              <a:defRPr/>
            </a:pPr>
            <a:endParaRPr lang="en-US" sz="4097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664" y="3670487"/>
            <a:ext cx="7327755" cy="4935433"/>
          </a:xfrm>
        </p:spPr>
        <p:txBody>
          <a:bodyPr lIns="147616" rIns="147616" bIns="147616"/>
          <a:lstStyle>
            <a:lvl1pPr algn="l">
              <a:buNone/>
              <a:defRPr sz="4591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8668" y="8821620"/>
            <a:ext cx="7317661" cy="6796250"/>
          </a:xfrm>
        </p:spPr>
        <p:txBody>
          <a:bodyPr lIns="206663" rIns="147616"/>
          <a:lstStyle>
            <a:lvl1pPr marL="0" indent="0" algn="l">
              <a:spcBef>
                <a:spcPts val="570"/>
              </a:spcBef>
              <a:buFontTx/>
              <a:buNone/>
              <a:defRPr sz="2966"/>
            </a:lvl1pPr>
            <a:lvl2pPr>
              <a:defRPr sz="2755"/>
            </a:lvl2pPr>
            <a:lvl3pPr>
              <a:defRPr sz="2260"/>
            </a:lvl3pPr>
            <a:lvl4pPr>
              <a:defRPr sz="2048"/>
            </a:lvl4pPr>
            <a:lvl5pPr>
              <a:defRPr sz="2048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11543059" y="3740718"/>
            <a:ext cx="15291387" cy="12261765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7275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0BCA-FE3E-4942-B893-A45F92A80554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6746714" y="19822652"/>
            <a:ext cx="2018365" cy="11380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FD2F-07C2-41CD-88DF-FBE689FD3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31467" y="-22424"/>
            <a:ext cx="30342908" cy="324827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523" tIns="104261" rIns="208523" bIns="104261"/>
          <a:lstStyle/>
          <a:p>
            <a:pPr>
              <a:defRPr/>
            </a:pPr>
            <a:endParaRPr lang="en-US" sz="4097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14508408" y="-22425"/>
            <a:ext cx="15771569" cy="19902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8523" tIns="104261" rIns="208523" bIns="104261"/>
          <a:lstStyle/>
          <a:p>
            <a:pPr>
              <a:defRPr/>
            </a:pPr>
            <a:endParaRPr lang="en-US" sz="4097">
              <a:latin typeface="+mn-lt"/>
              <a:cs typeface="+mn-cs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1514898" y="2195417"/>
            <a:ext cx="27250179" cy="356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47616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1514898" y="6035711"/>
            <a:ext cx="27250179" cy="1368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1514900" y="19822652"/>
            <a:ext cx="7064279" cy="113807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755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8DB163C-1105-4B01-8739-CE61D450A5E2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8830911" y="19822652"/>
            <a:ext cx="11103257" cy="113807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755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26243246" y="19822652"/>
            <a:ext cx="2521833" cy="113807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755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C636481-F6ED-442C-9F0D-B6A4A18A9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62931" y="631268"/>
            <a:ext cx="30401347" cy="2024985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4097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4097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17" r:id="rId2"/>
    <p:sldLayoutId id="2147484526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7" r:id="rId9"/>
    <p:sldLayoutId id="2147484523" r:id="rId10"/>
    <p:sldLayoutId id="21474845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137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137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137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137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1371">
          <a:solidFill>
            <a:schemeClr val="tx2"/>
          </a:solidFill>
          <a:latin typeface="Calibri" pitchFamily="34" charset="0"/>
        </a:defRPr>
      </a:lvl5pPr>
      <a:lvl6pPr marL="322914" algn="l" rtl="0" fontAlgn="base">
        <a:spcBef>
          <a:spcPct val="0"/>
        </a:spcBef>
        <a:spcAft>
          <a:spcPct val="0"/>
        </a:spcAft>
        <a:defRPr sz="11371">
          <a:solidFill>
            <a:schemeClr val="tx2"/>
          </a:solidFill>
          <a:latin typeface="Calibri" pitchFamily="34" charset="0"/>
        </a:defRPr>
      </a:lvl6pPr>
      <a:lvl7pPr marL="645828" algn="l" rtl="0" fontAlgn="base">
        <a:spcBef>
          <a:spcPct val="0"/>
        </a:spcBef>
        <a:spcAft>
          <a:spcPct val="0"/>
        </a:spcAft>
        <a:defRPr sz="11371">
          <a:solidFill>
            <a:schemeClr val="tx2"/>
          </a:solidFill>
          <a:latin typeface="Calibri" pitchFamily="34" charset="0"/>
        </a:defRPr>
      </a:lvl7pPr>
      <a:lvl8pPr marL="968741" algn="l" rtl="0" fontAlgn="base">
        <a:spcBef>
          <a:spcPct val="0"/>
        </a:spcBef>
        <a:spcAft>
          <a:spcPct val="0"/>
        </a:spcAft>
        <a:defRPr sz="11371">
          <a:solidFill>
            <a:schemeClr val="tx2"/>
          </a:solidFill>
          <a:latin typeface="Calibri" pitchFamily="34" charset="0"/>
        </a:defRPr>
      </a:lvl8pPr>
      <a:lvl9pPr marL="1291655" algn="l" rtl="0" fontAlgn="base">
        <a:spcBef>
          <a:spcPct val="0"/>
        </a:spcBef>
        <a:spcAft>
          <a:spcPct val="0"/>
        </a:spcAft>
        <a:defRPr sz="11371">
          <a:solidFill>
            <a:schemeClr val="tx2"/>
          </a:solidFill>
          <a:latin typeface="Calibri" pitchFamily="34" charset="0"/>
        </a:defRPr>
      </a:lvl9pPr>
    </p:titleStyle>
    <p:bodyStyle>
      <a:lvl1pPr marL="624525" indent="-624525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5933" kern="1200">
          <a:solidFill>
            <a:schemeClr val="tx1"/>
          </a:solidFill>
          <a:latin typeface="+mn-lt"/>
          <a:ea typeface="+mn-ea"/>
          <a:cs typeface="+mn-cs"/>
        </a:defRPr>
      </a:lvl1pPr>
      <a:lvl2pPr marL="1458719" indent="-56285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5439" kern="1200">
          <a:solidFill>
            <a:schemeClr val="tx1"/>
          </a:solidFill>
          <a:latin typeface="+mn-lt"/>
          <a:ea typeface="+mn-ea"/>
          <a:cs typeface="+mn-cs"/>
        </a:defRPr>
      </a:lvl2pPr>
      <a:lvl3pPr marL="2084364" indent="-56285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4803" kern="1200">
          <a:solidFill>
            <a:schemeClr val="tx1"/>
          </a:solidFill>
          <a:latin typeface="+mn-lt"/>
          <a:ea typeface="+mn-ea"/>
          <a:cs typeface="+mn-cs"/>
        </a:defRPr>
      </a:lvl3pPr>
      <a:lvl4pPr marL="2710010" indent="-478765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4591" kern="1200">
          <a:solidFill>
            <a:schemeClr val="tx1"/>
          </a:solidFill>
          <a:latin typeface="+mn-lt"/>
          <a:ea typeface="+mn-ea"/>
          <a:cs typeface="+mn-cs"/>
        </a:defRPr>
      </a:lvl4pPr>
      <a:lvl5pPr marL="3335655" indent="-478765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4591" kern="1200">
          <a:solidFill>
            <a:schemeClr val="tx1"/>
          </a:solidFill>
          <a:latin typeface="+mn-lt"/>
          <a:ea typeface="+mn-ea"/>
          <a:cs typeface="+mn-cs"/>
        </a:defRPr>
      </a:lvl5pPr>
      <a:lvl6pPr marL="3961848" indent="-47959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4097" kern="1200">
          <a:solidFill>
            <a:schemeClr val="tx1"/>
          </a:solidFill>
          <a:latin typeface="+mn-lt"/>
          <a:ea typeface="+mn-ea"/>
          <a:cs typeface="+mn-cs"/>
        </a:defRPr>
      </a:lvl6pPr>
      <a:lvl7pPr marL="4378885" indent="-41703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367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004440" indent="-417037" algn="l" rtl="0" eaLnBrk="1" latinLnBrk="0" hangingPunct="1">
        <a:spcBef>
          <a:spcPct val="20000"/>
        </a:spcBef>
        <a:buClr>
          <a:schemeClr val="tx2"/>
        </a:buClr>
        <a:buChar char="•"/>
        <a:defRPr kumimoji="0" sz="3673" kern="1200">
          <a:solidFill>
            <a:schemeClr val="tx1"/>
          </a:solidFill>
          <a:latin typeface="+mn-lt"/>
          <a:ea typeface="+mn-ea"/>
          <a:cs typeface="+mn-cs"/>
        </a:defRPr>
      </a:lvl8pPr>
      <a:lvl9pPr marL="5629995" indent="-41703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3178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425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851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1277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703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2129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2555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981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3407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png"/><Relationship Id="rId21" Type="http://schemas.openxmlformats.org/officeDocument/2006/relationships/image" Target="../media/image22.jpe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.wmf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jpeg"/><Relationship Id="rId29" Type="http://schemas.openxmlformats.org/officeDocument/2006/relationships/image" Target="../media/image30.pn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0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6.wmf"/><Relationship Id="rId4" Type="http://schemas.openxmlformats.org/officeDocument/2006/relationships/image" Target="../media/image7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image" Target="../media/image9.jpeg"/><Relationship Id="rId51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0" Type="http://schemas.openxmlformats.org/officeDocument/2006/relationships/image" Target="../media/image21.jpeg"/><Relationship Id="rId41" Type="http://schemas.openxmlformats.org/officeDocument/2006/relationships/image" Target="../media/image42.png"/><Relationship Id="rId54" Type="http://schemas.openxmlformats.org/officeDocument/2006/relationships/image" Target="../media/image5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1EAF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695642" y="4124921"/>
            <a:ext cx="10911008" cy="1746017"/>
          </a:xfrm>
          <a:prstGeom prst="rect">
            <a:avLst/>
          </a:prstGeom>
          <a:noFill/>
        </p:spPr>
        <p:txBody>
          <a:bodyPr wrap="square" lIns="208493" tIns="104248" rIns="208493" bIns="104248">
            <a:spAutoFit/>
          </a:bodyPr>
          <a:lstStyle/>
          <a:p>
            <a:pPr algn="just" defTabSz="20848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ИК-СПЕКТРОСКОПИЯ</a:t>
            </a:r>
            <a:r>
              <a:rPr lang="ru-RU" sz="2000" b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en-US" sz="2000" b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Vertex 70</a:t>
            </a:r>
            <a:r>
              <a:rPr lang="ru-RU" sz="2000" b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b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cap="small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Bruker</a:t>
            </a:r>
            <a:r>
              <a:rPr lang="en-US" sz="2000" b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УФ-СПЕКТРОСКОПИЯ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Evolution Array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Thermo Scientific)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СКАНИРУЮЩАЯ ЭЛЕКТРОННАЯ МИКРОСКОПИЯ (СЭМ)</a:t>
            </a:r>
            <a:r>
              <a:rPr lang="en-US" sz="2000" b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small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«JEOL JSM-6610LV», Япония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ЭЛЕМЕНТНЫЙ АНАЛИЗ («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Oxford INCA Energy 350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Япония).</a:t>
            </a:r>
            <a:endParaRPr lang="ru-RU" sz="2000" b="1" cap="small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20848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78" b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44" name="Rectangle 21"/>
          <p:cNvSpPr>
            <a:spLocks noChangeArrowheads="1"/>
          </p:cNvSpPr>
          <p:nvPr/>
        </p:nvSpPr>
        <p:spPr bwMode="auto">
          <a:xfrm>
            <a:off x="7587220" y="-347848"/>
            <a:ext cx="130476" cy="6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575" tIns="32286" rIns="64575" bIns="32286" anchor="ctr">
            <a:spAutoFit/>
          </a:bodyPr>
          <a:lstStyle/>
          <a:p>
            <a:endParaRPr lang="ru-RU" sz="4097"/>
          </a:p>
        </p:txBody>
      </p:sp>
      <p:sp>
        <p:nvSpPr>
          <p:cNvPr id="1045" name="Rectangle 23"/>
          <p:cNvSpPr>
            <a:spLocks noChangeArrowheads="1"/>
          </p:cNvSpPr>
          <p:nvPr/>
        </p:nvSpPr>
        <p:spPr bwMode="auto">
          <a:xfrm>
            <a:off x="7587220" y="-347848"/>
            <a:ext cx="130476" cy="6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575" tIns="32286" rIns="64575" bIns="32286" anchor="ctr">
            <a:spAutoFit/>
          </a:bodyPr>
          <a:lstStyle/>
          <a:p>
            <a:endParaRPr lang="ru-RU" sz="4097"/>
          </a:p>
        </p:txBody>
      </p:sp>
      <p:sp>
        <p:nvSpPr>
          <p:cNvPr id="1052" name="Rectangle 348"/>
          <p:cNvSpPr>
            <a:spLocks noChangeArrowheads="1"/>
          </p:cNvSpPr>
          <p:nvPr/>
        </p:nvSpPr>
        <p:spPr bwMode="auto">
          <a:xfrm>
            <a:off x="7587220" y="-361412"/>
            <a:ext cx="184731" cy="72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4097"/>
          </a:p>
        </p:txBody>
      </p:sp>
      <p:pic>
        <p:nvPicPr>
          <p:cNvPr id="1054" name="Рисунок 42" descr="tvg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1746499" cy="171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1" name="Rectangle 109"/>
          <p:cNvSpPr>
            <a:spLocks noChangeArrowheads="1"/>
          </p:cNvSpPr>
          <p:nvPr/>
        </p:nvSpPr>
        <p:spPr bwMode="auto">
          <a:xfrm>
            <a:off x="7587220" y="-361412"/>
            <a:ext cx="184731" cy="72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4097"/>
          </a:p>
        </p:txBody>
      </p:sp>
      <p:sp>
        <p:nvSpPr>
          <p:cNvPr id="1102" name="Rectangle 119"/>
          <p:cNvSpPr>
            <a:spLocks noChangeArrowheads="1"/>
          </p:cNvSpPr>
          <p:nvPr/>
        </p:nvSpPr>
        <p:spPr bwMode="auto">
          <a:xfrm>
            <a:off x="7587220" y="-361412"/>
            <a:ext cx="184731" cy="72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4097"/>
          </a:p>
        </p:txBody>
      </p:sp>
      <p:sp>
        <p:nvSpPr>
          <p:cNvPr id="1130" name="Rectangle 129"/>
          <p:cNvSpPr>
            <a:spLocks noChangeArrowheads="1"/>
          </p:cNvSpPr>
          <p:nvPr/>
        </p:nvSpPr>
        <p:spPr bwMode="auto">
          <a:xfrm>
            <a:off x="7587220" y="-361412"/>
            <a:ext cx="184731" cy="72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4097"/>
          </a:p>
        </p:txBody>
      </p:sp>
      <p:sp>
        <p:nvSpPr>
          <p:cNvPr id="1131" name="Rectangle 131"/>
          <p:cNvSpPr>
            <a:spLocks noChangeArrowheads="1"/>
          </p:cNvSpPr>
          <p:nvPr/>
        </p:nvSpPr>
        <p:spPr bwMode="auto">
          <a:xfrm>
            <a:off x="7587220" y="-361412"/>
            <a:ext cx="184731" cy="72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4097"/>
          </a:p>
        </p:txBody>
      </p:sp>
      <p:sp>
        <p:nvSpPr>
          <p:cNvPr id="77" name="TextBox 76"/>
          <p:cNvSpPr txBox="1"/>
          <p:nvPr/>
        </p:nvSpPr>
        <p:spPr>
          <a:xfrm>
            <a:off x="8134165" y="1077862"/>
            <a:ext cx="14545782" cy="918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84" b="1" dirty="0">
                <a:solidFill>
                  <a:schemeClr val="bg1">
                    <a:lumMod val="10000"/>
                  </a:schemeClr>
                </a:solidFill>
              </a:rPr>
              <a:t>МАКРОПОРИСТЫЕ КРИОГЕЛИ И ПЛЕНКИ НА ОСНОВЕ </a:t>
            </a:r>
            <a:r>
              <a:rPr lang="en-US" sz="2684" b="1" dirty="0">
                <a:solidFill>
                  <a:schemeClr val="bg1">
                    <a:lumMod val="10000"/>
                  </a:schemeClr>
                </a:solidFill>
              </a:rPr>
              <a:t>L</a:t>
            </a:r>
            <a:r>
              <a:rPr lang="ru-RU" sz="2684" b="1" dirty="0">
                <a:solidFill>
                  <a:schemeClr val="bg1">
                    <a:lumMod val="10000"/>
                  </a:schemeClr>
                </a:solidFill>
              </a:rPr>
              <a:t>-ЦИСТЕИН/</a:t>
            </a:r>
            <a:r>
              <a:rPr lang="en-US" sz="2684" b="1" dirty="0" err="1">
                <a:solidFill>
                  <a:schemeClr val="bg1">
                    <a:lumMod val="10000"/>
                  </a:schemeClr>
                </a:solidFill>
              </a:rPr>
              <a:t>AgNO</a:t>
            </a:r>
            <a:r>
              <a:rPr lang="ru-RU" sz="2684" b="1" baseline="-25000" dirty="0">
                <a:solidFill>
                  <a:schemeClr val="bg1">
                    <a:lumMod val="10000"/>
                  </a:schemeClr>
                </a:solidFill>
              </a:rPr>
              <a:t>3</a:t>
            </a:r>
            <a:r>
              <a:rPr lang="ru-RU" sz="2684" b="1" dirty="0">
                <a:solidFill>
                  <a:schemeClr val="bg1">
                    <a:lumMod val="10000"/>
                  </a:schemeClr>
                </a:solidFill>
              </a:rPr>
              <a:t>/ПВС СУПРАМОЛЕКУЛЯРНОЙ СИСТЕМЫ</a:t>
            </a:r>
          </a:p>
        </p:txBody>
      </p:sp>
      <p:sp>
        <p:nvSpPr>
          <p:cNvPr id="1135" name="Rectangle 133"/>
          <p:cNvSpPr>
            <a:spLocks noChangeArrowheads="1"/>
          </p:cNvSpPr>
          <p:nvPr/>
        </p:nvSpPr>
        <p:spPr bwMode="auto">
          <a:xfrm>
            <a:off x="7587220" y="-361412"/>
            <a:ext cx="184731" cy="72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4097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67114" y="9996580"/>
            <a:ext cx="7627961" cy="1112119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97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8592301" y="6231084"/>
            <a:ext cx="9116749" cy="786923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97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8592302" y="14577286"/>
            <a:ext cx="9079420" cy="654048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97"/>
          </a:p>
        </p:txBody>
      </p:sp>
      <p:sp>
        <p:nvSpPr>
          <p:cNvPr id="120" name="TextBox 119"/>
          <p:cNvSpPr txBox="1"/>
          <p:nvPr/>
        </p:nvSpPr>
        <p:spPr>
          <a:xfrm>
            <a:off x="1712352" y="6364584"/>
            <a:ext cx="6059599" cy="4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19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ПРИГОТОВЛЕНИЯ ОБРАЗЦОВ</a:t>
            </a: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04835" y="6231084"/>
            <a:ext cx="7679766" cy="34001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97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18226316" y="3600975"/>
            <a:ext cx="11450469" cy="1467639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97"/>
          </a:p>
        </p:txBody>
      </p:sp>
      <p:sp>
        <p:nvSpPr>
          <p:cNvPr id="119" name="TextBox 118"/>
          <p:cNvSpPr txBox="1"/>
          <p:nvPr/>
        </p:nvSpPr>
        <p:spPr>
          <a:xfrm>
            <a:off x="10257487" y="152383"/>
            <a:ext cx="9739721" cy="5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66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Левчукова В.А.</a:t>
            </a:r>
            <a:r>
              <a:rPr lang="ru-RU" sz="2966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Андрианова </a:t>
            </a:r>
            <a:r>
              <a:rPr lang="ru-RU" sz="2966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Я.В., </a:t>
            </a:r>
            <a:r>
              <a:rPr lang="ru-RU" sz="2966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Вишневецкий Д.В.</a:t>
            </a:r>
            <a:r>
              <a:rPr lang="en-US" sz="2966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966" b="1" i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732409" y="711427"/>
            <a:ext cx="6891296" cy="39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78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Тверской государственный университет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551143" y="3578364"/>
            <a:ext cx="11157907" cy="217575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97"/>
          </a:p>
        </p:txBody>
      </p:sp>
      <p:sp>
        <p:nvSpPr>
          <p:cNvPr id="69" name="TextBox 68"/>
          <p:cNvSpPr txBox="1"/>
          <p:nvPr/>
        </p:nvSpPr>
        <p:spPr>
          <a:xfrm>
            <a:off x="10519831" y="3675001"/>
            <a:ext cx="3896864" cy="536775"/>
          </a:xfrm>
          <a:prstGeom prst="rect">
            <a:avLst/>
          </a:prstGeom>
          <a:noFill/>
          <a:ln>
            <a:noFill/>
          </a:ln>
        </p:spPr>
        <p:txBody>
          <a:bodyPr wrap="square" lIns="208493" tIns="104248" rIns="208493" bIns="104248">
            <a:spAutoFit/>
          </a:bodyPr>
          <a:lstStyle/>
          <a:p>
            <a:pPr defTabSz="20848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2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sz="212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14325" y="10224150"/>
            <a:ext cx="3356719" cy="4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19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УФ-СПЕКТРОСКОПИЯ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2202841" y="3879093"/>
            <a:ext cx="4017891" cy="4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19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ЭЛЕМЕНТНЫЙ АНАЛИЗ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9737658" y="6374841"/>
            <a:ext cx="7934063" cy="4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19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СКАНИРУЮЩАЯ ЭЛЕКТРОННАЯ МИКРОСКОПИЯ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23423978" y="18471460"/>
            <a:ext cx="2441250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6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436815" y="1963151"/>
            <a:ext cx="29615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chemeClr val="bg1">
                    <a:lumMod val="10000"/>
                  </a:schemeClr>
                </a:solidFill>
              </a:rPr>
              <a:t>Гидрогели на основе 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L-</a:t>
            </a:r>
            <a:r>
              <a:rPr lang="ru-RU" sz="2000" i="1" dirty="0">
                <a:solidFill>
                  <a:schemeClr val="bg1">
                    <a:lumMod val="10000"/>
                  </a:schemeClr>
                </a:solidFill>
              </a:rPr>
              <a:t>цистеина и нитрата серебра притягивают особое внимание в последнее время, т.к., во-первых, в процессе гелеобразования участвуют низкомолекулярные соединения и при крайне низких концентрациях (0.01%), а во-вторых, компоненты системы обладают биоактивными свойствами. Ранее в работах 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[</a:t>
            </a:r>
            <a:r>
              <a:rPr lang="ru-RU" sz="2000" b="1" i="1" dirty="0">
                <a:solidFill>
                  <a:schemeClr val="bg1">
                    <a:lumMod val="10000"/>
                  </a:schemeClr>
                </a:solidFill>
              </a:rPr>
              <a:t>1. </a:t>
            </a:r>
            <a:r>
              <a:rPr lang="en-US" sz="2000" b="1" i="1" dirty="0" err="1">
                <a:solidFill>
                  <a:schemeClr val="bg1">
                    <a:lumMod val="10000"/>
                  </a:schemeClr>
                </a:solidFill>
              </a:rPr>
              <a:t>Fibre</a:t>
            </a:r>
            <a:r>
              <a:rPr lang="en-US" sz="2000" b="1" i="1" dirty="0">
                <a:solidFill>
                  <a:schemeClr val="bg1">
                    <a:lumMod val="10000"/>
                  </a:schemeClr>
                </a:solidFill>
              </a:rPr>
              <a:t> Chemistry</a:t>
            </a:r>
            <a:r>
              <a:rPr lang="ru-RU" sz="2000" b="1" i="1" dirty="0">
                <a:solidFill>
                  <a:schemeClr val="bg1">
                    <a:lumMod val="10000"/>
                  </a:schemeClr>
                </a:solidFill>
              </a:rPr>
              <a:t>. 2018.</a:t>
            </a:r>
            <a:r>
              <a:rPr lang="en-US" sz="2000" b="1" i="1" dirty="0">
                <a:solidFill>
                  <a:schemeClr val="bg1">
                    <a:lumMod val="10000"/>
                  </a:schemeClr>
                </a:solidFill>
              </a:rPr>
              <a:t> 50</a:t>
            </a:r>
            <a:r>
              <a:rPr lang="ru-RU" sz="2000" b="1" i="1" dirty="0">
                <a:solidFill>
                  <a:schemeClr val="bg1">
                    <a:lumMod val="10000"/>
                  </a:schemeClr>
                </a:solidFill>
              </a:rPr>
              <a:t>.</a:t>
            </a:r>
            <a:r>
              <a:rPr lang="en-US" sz="2000" b="1" i="1" dirty="0">
                <a:solidFill>
                  <a:schemeClr val="bg1">
                    <a:lumMod val="10000"/>
                  </a:schemeClr>
                </a:solidFill>
              </a:rPr>
              <a:t> 3. P. 161-165. DOI: 10.1007/s10692-018-9953-8. </a:t>
            </a:r>
            <a:r>
              <a:rPr lang="ru-RU" sz="2000" b="1" i="1" dirty="0">
                <a:solidFill>
                  <a:schemeClr val="bg1">
                    <a:lumMod val="10000"/>
                  </a:schemeClr>
                </a:solidFill>
              </a:rPr>
              <a:t>2. </a:t>
            </a:r>
            <a:r>
              <a:rPr lang="en-US" sz="2000" b="1" i="1" dirty="0" err="1">
                <a:solidFill>
                  <a:schemeClr val="bg1">
                    <a:lumMod val="10000"/>
                  </a:schemeClr>
                </a:solidFill>
              </a:rPr>
              <a:t>Polym</a:t>
            </a:r>
            <a:r>
              <a:rPr lang="en-US" sz="2000" b="1" i="1" dirty="0">
                <a:solidFill>
                  <a:schemeClr val="bg1">
                    <a:lumMod val="10000"/>
                  </a:schemeClr>
                </a:solidFill>
              </a:rPr>
              <a:t>. Sci. A. 2019. 61. P. 96-104. DOI: 10.1134/S0965545X19010103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] </a:t>
            </a:r>
            <a:r>
              <a:rPr lang="ru-RU" sz="2000" i="1" dirty="0">
                <a:solidFill>
                  <a:schemeClr val="bg1">
                    <a:lumMod val="10000"/>
                  </a:schemeClr>
                </a:solidFill>
              </a:rPr>
              <a:t>было показано, что введение поливинилового спирта в 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L-</a:t>
            </a:r>
            <a:r>
              <a:rPr lang="ru-RU" sz="2000" i="1" dirty="0">
                <a:solidFill>
                  <a:schemeClr val="bg1">
                    <a:lumMod val="10000"/>
                  </a:schemeClr>
                </a:solidFill>
              </a:rPr>
              <a:t>цистеин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/AgNO</a:t>
            </a:r>
            <a:r>
              <a:rPr lang="en-US" sz="2000" i="1" baseline="-25000" dirty="0">
                <a:solidFill>
                  <a:schemeClr val="bg1">
                    <a:lumMod val="10000"/>
                  </a:schemeClr>
                </a:solidFill>
              </a:rPr>
              <a:t>3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bg1">
                    <a:lumMod val="10000"/>
                  </a:schemeClr>
                </a:solidFill>
              </a:rPr>
              <a:t>супрамолекулярную</a:t>
            </a:r>
            <a:r>
              <a:rPr lang="ru-RU" sz="2000" i="1" dirty="0">
                <a:solidFill>
                  <a:schemeClr val="bg1">
                    <a:lumMod val="10000"/>
                  </a:schemeClr>
                </a:solidFill>
              </a:rPr>
              <a:t> систему позволяет получать гидрогели с улучшенными реологическими характеристиками и повышенной пористостью. Однако, остается проблема использования данных гелей в реальных условиях вследствие их </a:t>
            </a:r>
            <a:r>
              <a:rPr lang="ru-RU" sz="2000" i="1" dirty="0" err="1">
                <a:solidFill>
                  <a:schemeClr val="bg1">
                    <a:lumMod val="10000"/>
                  </a:schemeClr>
                </a:solidFill>
              </a:rPr>
              <a:t>тиксотропности</a:t>
            </a:r>
            <a:r>
              <a:rPr lang="ru-RU" sz="2000" i="1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</a:rPr>
              <a:t>В настоящей работе получены первые результаты по синтезу стабильных пористых </a:t>
            </a:r>
            <a:r>
              <a:rPr lang="ru-RU" sz="2000" b="1" dirty="0" err="1">
                <a:solidFill>
                  <a:schemeClr val="bg1">
                    <a:lumMod val="10000"/>
                  </a:schemeClr>
                </a:solidFill>
              </a:rPr>
              <a:t>криогелей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</a:rPr>
              <a:t> и пленок на основе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</a:rPr>
              <a:t>L-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</a:rPr>
              <a:t>цистеин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</a:rPr>
              <a:t>/AgNO</a:t>
            </a:r>
            <a:r>
              <a:rPr lang="en-US" sz="2000" b="1" baseline="-25000" dirty="0">
                <a:solidFill>
                  <a:schemeClr val="bg1">
                    <a:lumMod val="10000"/>
                  </a:schemeClr>
                </a:solidFill>
              </a:rPr>
              <a:t>3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</a:rPr>
              <a:t>/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</a:rPr>
              <a:t>ПВС супрамолекулярных гидрогелей.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8333626" y="18874186"/>
            <a:ext cx="114792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>
                    <a:lumMod val="10000"/>
                  </a:schemeClr>
                </a:solidFill>
              </a:rPr>
              <a:t>Первые результаты показывают, что введение поливинилового спирта в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</a:rPr>
              <a:t>L-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</a:rPr>
              <a:t>цистеин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</a:rPr>
              <a:t>/AgNO</a:t>
            </a:r>
            <a:r>
              <a:rPr lang="en-US" sz="2000" b="1" baseline="-25000" dirty="0">
                <a:solidFill>
                  <a:schemeClr val="bg1">
                    <a:lumMod val="10000"/>
                  </a:schemeClr>
                </a:solidFill>
              </a:rPr>
              <a:t>3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</a:rPr>
              <a:t>раствор, с его последующим одностадийным циклом замораживания-оттаивания при -20 </a:t>
            </a:r>
            <a:r>
              <a:rPr lang="ru-RU" sz="2000" b="1" baseline="30000" dirty="0">
                <a:solidFill>
                  <a:schemeClr val="bg1">
                    <a:lumMod val="10000"/>
                  </a:schemeClr>
                </a:solidFill>
              </a:rPr>
              <a:t>о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</a:rPr>
              <a:t>С, приводит к получению стабильного вязкого геля, при вакуумной сушке которого, образуется набухающая в воде эластичная пленка. Методами УФ- и </a:t>
            </a:r>
            <a:r>
              <a:rPr lang="ru-RU" sz="2000" b="1" dirty="0" err="1">
                <a:solidFill>
                  <a:schemeClr val="bg1">
                    <a:lumMod val="10000"/>
                  </a:schemeClr>
                </a:solidFill>
              </a:rPr>
              <a:t>ИК-спектроскопии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</a:rPr>
              <a:t> доказано, что </a:t>
            </a:r>
            <a:r>
              <a:rPr lang="ru-RU" sz="2000" b="1" dirty="0" err="1">
                <a:solidFill>
                  <a:schemeClr val="bg1">
                    <a:lumMod val="10000"/>
                  </a:schemeClr>
                </a:solidFill>
              </a:rPr>
              <a:t>супрамолекулярная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</a:rPr>
              <a:t> структура сохраняет свою стабильность в образующихся системах. Методом СЭМ показано, что пленка обладает пористой структурой. Метод элементного анализа показал, что во всех образцах распределение </a:t>
            </a:r>
            <a:r>
              <a:rPr lang="ru-RU" sz="2000" b="1" dirty="0" err="1">
                <a:solidFill>
                  <a:schemeClr val="bg1">
                    <a:lumMod val="10000"/>
                  </a:schemeClr>
                </a:solidFill>
              </a:rPr>
              <a:t>супрамолекулярной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</a:rPr>
              <a:t> структуры равномерное.   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0B2FC05-A276-4C7B-9EBF-035E657AB0C5}"/>
              </a:ext>
            </a:extLst>
          </p:cNvPr>
          <p:cNvGrpSpPr/>
          <p:nvPr/>
        </p:nvGrpSpPr>
        <p:grpSpPr>
          <a:xfrm>
            <a:off x="436815" y="3556813"/>
            <a:ext cx="5756122" cy="2181294"/>
            <a:chOff x="7816236" y="3929103"/>
            <a:chExt cx="5085938" cy="1719110"/>
          </a:xfrm>
        </p:grpSpPr>
        <p:sp>
          <p:nvSpPr>
            <p:cNvPr id="1040" name="TextBox 18"/>
            <p:cNvSpPr txBox="1">
              <a:spLocks noChangeArrowheads="1"/>
            </p:cNvSpPr>
            <p:nvPr/>
          </p:nvSpPr>
          <p:spPr bwMode="auto">
            <a:xfrm>
              <a:off x="9545455" y="4895431"/>
              <a:ext cx="1830938" cy="73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08493" tIns="104248" rIns="208493" bIns="104248">
              <a:spAutoFit/>
            </a:bodyPr>
            <a:lstStyle/>
            <a:p>
              <a:r>
                <a:rPr lang="ru-RU" sz="1695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нитрат </a:t>
              </a:r>
            </a:p>
            <a:p>
              <a:r>
                <a:rPr lang="ru-RU" sz="1695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серебра</a:t>
              </a:r>
              <a:endParaRPr lang="ru-RU" sz="1695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7816236" y="3929103"/>
              <a:ext cx="5085938" cy="1719110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4097"/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ECE670F4-996A-42BC-B195-B9BD9E271DAF}"/>
                </a:ext>
              </a:extLst>
            </p:cNvPr>
            <p:cNvGrpSpPr/>
            <p:nvPr/>
          </p:nvGrpSpPr>
          <p:grpSpPr>
            <a:xfrm>
              <a:off x="7963239" y="3970232"/>
              <a:ext cx="4684638" cy="1532670"/>
              <a:chOff x="7963239" y="3970232"/>
              <a:chExt cx="4684638" cy="153267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8925641" y="3970232"/>
                <a:ext cx="3407578" cy="423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208493" tIns="104248" rIns="208493" bIns="104248">
                <a:spAutoFit/>
              </a:bodyPr>
              <a:lstStyle/>
              <a:p>
                <a:pPr defTabSz="20848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12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Объекты исследования</a:t>
                </a:r>
                <a:endParaRPr lang="ru-RU" sz="212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031" name="Object 1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046956"/>
                  </p:ext>
                </p:extLst>
              </p:nvPr>
            </p:nvGraphicFramePr>
            <p:xfrm>
              <a:off x="7963239" y="4183400"/>
              <a:ext cx="1429638" cy="915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9" name="ChemSketch" r:id="rId5" imgW="1051560" imgH="685800" progId="">
                      <p:embed/>
                    </p:oleObj>
                  </mc:Choice>
                  <mc:Fallback>
                    <p:oleObj name="ChemSketch" r:id="rId5" imgW="1051560" imgH="685800" progId="">
                      <p:embed/>
                      <p:pic>
                        <p:nvPicPr>
                          <p:cNvPr id="0" name="Object 3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63239" y="4183400"/>
                            <a:ext cx="1429638" cy="9158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36" name="TextBox 78"/>
              <p:cNvSpPr txBox="1">
                <a:spLocks noChangeArrowheads="1"/>
              </p:cNvSpPr>
              <p:nvPr/>
            </p:nvSpPr>
            <p:spPr bwMode="auto">
              <a:xfrm>
                <a:off x="8019675" y="5149728"/>
                <a:ext cx="1144865" cy="353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95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L-</a:t>
                </a:r>
                <a:r>
                  <a:rPr lang="ru-RU" sz="1695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цистеин</a:t>
                </a:r>
                <a:endParaRPr lang="ru-RU" sz="339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9748893" y="4437697"/>
                <a:ext cx="867545" cy="396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978" dirty="0">
                    <a:solidFill>
                      <a:schemeClr val="bg1">
                        <a:lumMod val="10000"/>
                      </a:schemeClr>
                    </a:solidFill>
                  </a:rPr>
                  <a:t>AgNO</a:t>
                </a:r>
                <a:r>
                  <a:rPr lang="en-US" sz="1978" baseline="-25000" dirty="0">
                    <a:solidFill>
                      <a:schemeClr val="bg1">
                        <a:lumMod val="10000"/>
                      </a:schemeClr>
                    </a:solidFill>
                  </a:rPr>
                  <a:t>3</a:t>
                </a:r>
                <a:endParaRPr lang="ru-RU" sz="1978" baseline="-25000" dirty="0">
                  <a:solidFill>
                    <a:schemeClr val="bg1">
                      <a:lumMod val="10000"/>
                    </a:schemeClr>
                  </a:solidFill>
                </a:endParaRPr>
              </a:p>
            </p:txBody>
          </p:sp>
          <p:pic>
            <p:nvPicPr>
              <p:cNvPr id="91" name="Picture 271" descr="http://uchebana5.ru/images/1477/2952251/m44cb3d8f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1020377" y="4285119"/>
                <a:ext cx="1627500" cy="88225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3" name="TextBox 18"/>
          <p:cNvSpPr txBox="1">
            <a:spLocks noChangeArrowheads="1"/>
          </p:cNvSpPr>
          <p:nvPr/>
        </p:nvSpPr>
        <p:spPr bwMode="auto">
          <a:xfrm>
            <a:off x="3967958" y="4983414"/>
            <a:ext cx="2492110" cy="47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8493" tIns="104248" rIns="208493" bIns="104248">
            <a:spAutoFit/>
          </a:bodyPr>
          <a:lstStyle/>
          <a:p>
            <a:r>
              <a:rPr lang="ru-RU" sz="16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ПВС (ММ=100 </a:t>
            </a:r>
            <a:r>
              <a:rPr lang="ru-RU" sz="1695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кДа</a:t>
            </a:r>
            <a:r>
              <a:rPr lang="ru-RU" sz="16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95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16164" y="14736104"/>
            <a:ext cx="4017891" cy="4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19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ИК-СПЕКТРОСКОПИЯ</a:t>
            </a:r>
          </a:p>
        </p:txBody>
      </p:sp>
      <p:pic>
        <p:nvPicPr>
          <p:cNvPr id="108" name="Picture 6" descr="F:\soft matter\submitting\3.jpg"/>
          <p:cNvPicPr>
            <a:picLocks noChangeAspect="1" noChangeArrowheads="1"/>
          </p:cNvPicPr>
          <p:nvPr/>
        </p:nvPicPr>
        <p:blipFill>
          <a:blip r:embed="rId8" cstate="print"/>
          <a:srcRect l="28936" t="9730" r="34985" b="25401"/>
          <a:stretch>
            <a:fillRect/>
          </a:stretch>
        </p:blipFill>
        <p:spPr bwMode="auto">
          <a:xfrm>
            <a:off x="556636" y="7245586"/>
            <a:ext cx="781759" cy="1580824"/>
          </a:xfrm>
          <a:prstGeom prst="rect">
            <a:avLst/>
          </a:prstGeom>
          <a:noFill/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9" cstate="print"/>
          <a:srcRect t="26129" b="11163"/>
          <a:stretch>
            <a:fillRect/>
          </a:stretch>
        </p:blipFill>
        <p:spPr bwMode="auto">
          <a:xfrm>
            <a:off x="1412201" y="7244253"/>
            <a:ext cx="1902878" cy="159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" name="TextBox 114"/>
          <p:cNvSpPr txBox="1"/>
          <p:nvPr/>
        </p:nvSpPr>
        <p:spPr>
          <a:xfrm>
            <a:off x="726762" y="6769464"/>
            <a:ext cx="2873555" cy="48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43" dirty="0" err="1">
                <a:solidFill>
                  <a:schemeClr val="bg1">
                    <a:lumMod val="10000"/>
                  </a:schemeClr>
                </a:solidFill>
              </a:rPr>
              <a:t>Тиксотропный</a:t>
            </a:r>
            <a:r>
              <a:rPr lang="ru-RU" sz="2543" dirty="0">
                <a:solidFill>
                  <a:schemeClr val="bg1">
                    <a:lumMod val="10000"/>
                  </a:schemeClr>
                </a:solidFill>
              </a:rPr>
              <a:t> гель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63172" y="6738109"/>
            <a:ext cx="1466363" cy="483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43" dirty="0" err="1">
                <a:solidFill>
                  <a:schemeClr val="bg1">
                    <a:lumMod val="10000"/>
                  </a:schemeClr>
                </a:solidFill>
              </a:rPr>
              <a:t>Криогель</a:t>
            </a:r>
            <a:endParaRPr lang="ru-RU" sz="2543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567578" y="6755847"/>
            <a:ext cx="1191352" cy="483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43" dirty="0">
                <a:solidFill>
                  <a:schemeClr val="bg1">
                    <a:lumMod val="10000"/>
                  </a:schemeClr>
                </a:solidFill>
              </a:rPr>
              <a:t>Пленка</a:t>
            </a:r>
          </a:p>
        </p:txBody>
      </p:sp>
      <p:pic>
        <p:nvPicPr>
          <p:cNvPr id="127" name="Picture 1"/>
          <p:cNvPicPr>
            <a:picLocks noChangeAspect="1" noChangeArrowheads="1"/>
          </p:cNvPicPr>
          <p:nvPr/>
        </p:nvPicPr>
        <p:blipFill>
          <a:blip r:embed="rId10" cstate="print"/>
          <a:srcRect t="13415" b="16828"/>
          <a:stretch>
            <a:fillRect/>
          </a:stretch>
        </p:blipFill>
        <p:spPr bwMode="auto">
          <a:xfrm>
            <a:off x="6526355" y="7243396"/>
            <a:ext cx="1424063" cy="157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7" name="Picture 253" descr="C:\Users\km\Desktop\rC9JYY-P_fQ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4"/>
          <a:stretch/>
        </p:blipFill>
        <p:spPr bwMode="auto">
          <a:xfrm>
            <a:off x="4107504" y="7244253"/>
            <a:ext cx="1424063" cy="158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5602706" y="7501972"/>
            <a:ext cx="864609" cy="1042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97"/>
          </a:p>
        </p:txBody>
      </p:sp>
      <p:sp>
        <p:nvSpPr>
          <p:cNvPr id="50" name="Стрелка вправо 49"/>
          <p:cNvSpPr/>
          <p:nvPr/>
        </p:nvSpPr>
        <p:spPr>
          <a:xfrm>
            <a:off x="3379582" y="7501973"/>
            <a:ext cx="661172" cy="1042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97"/>
          </a:p>
        </p:txBody>
      </p:sp>
      <p:sp>
        <p:nvSpPr>
          <p:cNvPr id="4" name="TextBox 3"/>
          <p:cNvSpPr txBox="1"/>
          <p:nvPr/>
        </p:nvSpPr>
        <p:spPr>
          <a:xfrm>
            <a:off x="6217966" y="7035423"/>
            <a:ext cx="332142" cy="44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6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95382" y="7038047"/>
            <a:ext cx="332142" cy="44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6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0049" y="6849175"/>
            <a:ext cx="332142" cy="44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6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6816" y="9001842"/>
            <a:ext cx="7438259" cy="54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89" b="1" dirty="0">
                <a:solidFill>
                  <a:srgbClr val="FF0000"/>
                </a:solidFill>
              </a:rPr>
              <a:t>1</a:t>
            </a:r>
            <a:r>
              <a:rPr lang="ru-RU" sz="989" b="1" dirty="0">
                <a:solidFill>
                  <a:schemeClr val="bg1">
                    <a:lumMod val="10000"/>
                  </a:schemeClr>
                </a:solidFill>
              </a:rPr>
              <a:t>- смешение водных растворов </a:t>
            </a:r>
            <a:r>
              <a:rPr lang="en-US" sz="989" b="1" dirty="0">
                <a:solidFill>
                  <a:schemeClr val="bg1">
                    <a:lumMod val="10000"/>
                  </a:schemeClr>
                </a:solidFill>
              </a:rPr>
              <a:t>L-</a:t>
            </a:r>
            <a:r>
              <a:rPr lang="ru-RU" sz="989" b="1" dirty="0">
                <a:solidFill>
                  <a:schemeClr val="bg1">
                    <a:lumMod val="10000"/>
                  </a:schemeClr>
                </a:solidFill>
              </a:rPr>
              <a:t>цистеина, нитрата серебра и сульфата натрия</a:t>
            </a:r>
            <a:r>
              <a:rPr lang="en-US" sz="989" b="1" dirty="0">
                <a:solidFill>
                  <a:schemeClr val="bg1">
                    <a:lumMod val="10000"/>
                  </a:schemeClr>
                </a:solidFill>
              </a:rPr>
              <a:t> (L-</a:t>
            </a:r>
            <a:r>
              <a:rPr lang="ru-RU" sz="989" b="1" dirty="0" err="1">
                <a:solidFill>
                  <a:schemeClr val="bg1">
                    <a:lumMod val="10000"/>
                  </a:schemeClr>
                </a:solidFill>
              </a:rPr>
              <a:t>цис</a:t>
            </a:r>
            <a:r>
              <a:rPr lang="en-US" sz="989" b="1" dirty="0">
                <a:solidFill>
                  <a:schemeClr val="bg1">
                    <a:lumMod val="10000"/>
                  </a:schemeClr>
                </a:solidFill>
              </a:rPr>
              <a:t>/AgNO</a:t>
            </a:r>
            <a:r>
              <a:rPr lang="en-US" sz="989" b="1" baseline="-25000" dirty="0">
                <a:solidFill>
                  <a:schemeClr val="bg1">
                    <a:lumMod val="10000"/>
                  </a:schemeClr>
                </a:solidFill>
              </a:rPr>
              <a:t>3</a:t>
            </a:r>
            <a:r>
              <a:rPr lang="en-US" sz="989" b="1" dirty="0">
                <a:solidFill>
                  <a:schemeClr val="bg1">
                    <a:lumMod val="10000"/>
                  </a:schemeClr>
                </a:solidFill>
              </a:rPr>
              <a:t> = 1/1.27, 0.01%, Na</a:t>
            </a:r>
            <a:r>
              <a:rPr lang="en-US" sz="989" b="1" baseline="-25000" dirty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US" sz="989" b="1" dirty="0">
                <a:solidFill>
                  <a:schemeClr val="bg1">
                    <a:lumMod val="10000"/>
                  </a:schemeClr>
                </a:solidFill>
              </a:rPr>
              <a:t>SO</a:t>
            </a:r>
            <a:r>
              <a:rPr lang="en-US" sz="989" b="1" baseline="-25000" dirty="0">
                <a:solidFill>
                  <a:schemeClr val="bg1">
                    <a:lumMod val="10000"/>
                  </a:schemeClr>
                </a:solidFill>
              </a:rPr>
              <a:t>4 </a:t>
            </a:r>
            <a:r>
              <a:rPr lang="en-US" sz="989" b="1" dirty="0">
                <a:solidFill>
                  <a:schemeClr val="bg1">
                    <a:lumMod val="10000"/>
                  </a:schemeClr>
                </a:solidFill>
              </a:rPr>
              <a:t> - 0.0001%)</a:t>
            </a:r>
            <a:endParaRPr lang="ru-RU" sz="989" b="1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ru-RU" sz="989" b="1" dirty="0">
                <a:solidFill>
                  <a:srgbClr val="FF0000"/>
                </a:solidFill>
              </a:rPr>
              <a:t>2</a:t>
            </a:r>
            <a:r>
              <a:rPr lang="ru-RU" sz="989" b="1" dirty="0">
                <a:solidFill>
                  <a:schemeClr val="bg1">
                    <a:lumMod val="10000"/>
                  </a:schemeClr>
                </a:solidFill>
              </a:rPr>
              <a:t> – замораживание </a:t>
            </a:r>
            <a:r>
              <a:rPr lang="ru-RU" sz="989" b="1" dirty="0" err="1">
                <a:solidFill>
                  <a:schemeClr val="bg1">
                    <a:lumMod val="10000"/>
                  </a:schemeClr>
                </a:solidFill>
              </a:rPr>
              <a:t>тиксотропного</a:t>
            </a:r>
            <a:r>
              <a:rPr lang="ru-RU" sz="989" b="1" dirty="0">
                <a:solidFill>
                  <a:schemeClr val="bg1">
                    <a:lumMod val="10000"/>
                  </a:schemeClr>
                </a:solidFill>
              </a:rPr>
              <a:t> геля (</a:t>
            </a:r>
            <a:r>
              <a:rPr lang="en-US" sz="989" b="1" dirty="0">
                <a:solidFill>
                  <a:schemeClr val="bg1">
                    <a:lumMod val="10000"/>
                  </a:schemeClr>
                </a:solidFill>
              </a:rPr>
              <a:t>T = -20 </a:t>
            </a:r>
            <a:r>
              <a:rPr lang="en-US" sz="989" b="1" baseline="30000" dirty="0">
                <a:solidFill>
                  <a:schemeClr val="bg1">
                    <a:lumMod val="10000"/>
                  </a:schemeClr>
                </a:solidFill>
              </a:rPr>
              <a:t>o</a:t>
            </a:r>
            <a:r>
              <a:rPr lang="en-US" sz="989" b="1" dirty="0">
                <a:solidFill>
                  <a:schemeClr val="bg1">
                    <a:lumMod val="10000"/>
                  </a:schemeClr>
                </a:solidFill>
              </a:rPr>
              <a:t>C), </a:t>
            </a:r>
            <a:r>
              <a:rPr lang="ru-RU" sz="989" b="1" dirty="0">
                <a:solidFill>
                  <a:schemeClr val="bg1">
                    <a:lumMod val="10000"/>
                  </a:schemeClr>
                </a:solidFill>
              </a:rPr>
              <a:t>центрифугирование</a:t>
            </a:r>
          </a:p>
          <a:p>
            <a:r>
              <a:rPr lang="ru-RU" sz="989" b="1" dirty="0">
                <a:solidFill>
                  <a:srgbClr val="FF0000"/>
                </a:solidFill>
              </a:rPr>
              <a:t>3</a:t>
            </a:r>
            <a:r>
              <a:rPr lang="ru-RU" sz="989" b="1" dirty="0">
                <a:solidFill>
                  <a:schemeClr val="bg1">
                    <a:lumMod val="10000"/>
                  </a:schemeClr>
                </a:solidFill>
              </a:rPr>
              <a:t> – сушка </a:t>
            </a:r>
            <a:r>
              <a:rPr lang="ru-RU" sz="989" b="1" dirty="0" err="1">
                <a:solidFill>
                  <a:schemeClr val="bg1">
                    <a:lumMod val="10000"/>
                  </a:schemeClr>
                </a:solidFill>
              </a:rPr>
              <a:t>криогеля</a:t>
            </a:r>
            <a:r>
              <a:rPr lang="ru-RU" sz="989" b="1" dirty="0">
                <a:solidFill>
                  <a:schemeClr val="bg1">
                    <a:lumMod val="10000"/>
                  </a:schemeClr>
                </a:solidFill>
              </a:rPr>
              <a:t> (</a:t>
            </a:r>
            <a:r>
              <a:rPr lang="en-US" sz="989" b="1" dirty="0">
                <a:solidFill>
                  <a:schemeClr val="bg1">
                    <a:lumMod val="10000"/>
                  </a:schemeClr>
                </a:solidFill>
              </a:rPr>
              <a:t>T = 25 </a:t>
            </a:r>
            <a:r>
              <a:rPr lang="en-US" sz="989" b="1" baseline="30000" dirty="0">
                <a:solidFill>
                  <a:schemeClr val="bg1">
                    <a:lumMod val="10000"/>
                  </a:schemeClr>
                </a:solidFill>
              </a:rPr>
              <a:t>o</a:t>
            </a:r>
            <a:r>
              <a:rPr lang="en-US" sz="989" b="1" dirty="0">
                <a:solidFill>
                  <a:schemeClr val="bg1">
                    <a:lumMod val="10000"/>
                  </a:schemeClr>
                </a:solidFill>
              </a:rPr>
              <a:t>C).</a:t>
            </a:r>
            <a:endParaRPr lang="ru-RU" sz="989" b="1" dirty="0">
              <a:solidFill>
                <a:schemeClr val="bg1">
                  <a:lumMod val="1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7030991" y="8284656"/>
            <a:ext cx="661172" cy="457734"/>
          </a:xfrm>
          <a:prstGeom prst="straightConnector1">
            <a:avLst/>
          </a:prstGeom>
          <a:ln w="28575">
            <a:solidFill>
              <a:schemeClr val="bg1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cxnSpLocks/>
          </p:cNvCxnSpPr>
          <p:nvPr/>
        </p:nvCxnSpPr>
        <p:spPr>
          <a:xfrm flipH="1" flipV="1">
            <a:off x="6695642" y="8062300"/>
            <a:ext cx="259363" cy="707640"/>
          </a:xfrm>
          <a:prstGeom prst="straightConnector1">
            <a:avLst/>
          </a:prstGeom>
          <a:ln w="28575">
            <a:solidFill>
              <a:schemeClr val="bg1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352872">
            <a:off x="7174006" y="8464928"/>
            <a:ext cx="526106" cy="2878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71" dirty="0">
                <a:solidFill>
                  <a:schemeClr val="bg1">
                    <a:lumMod val="10000"/>
                  </a:schemeClr>
                </a:solidFill>
              </a:rPr>
              <a:t>5 </a:t>
            </a:r>
            <a:r>
              <a:rPr lang="ru-RU" sz="1271" dirty="0">
                <a:solidFill>
                  <a:schemeClr val="bg1">
                    <a:lumMod val="10000"/>
                  </a:schemeClr>
                </a:solidFill>
              </a:rPr>
              <a:t>см.</a:t>
            </a:r>
          </a:p>
        </p:txBody>
      </p:sp>
      <p:sp>
        <p:nvSpPr>
          <p:cNvPr id="63" name="TextBox 62"/>
          <p:cNvSpPr txBox="1"/>
          <p:nvPr/>
        </p:nvSpPr>
        <p:spPr>
          <a:xfrm rot="4246721">
            <a:off x="6489140" y="8330210"/>
            <a:ext cx="526106" cy="2878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71" dirty="0">
                <a:solidFill>
                  <a:schemeClr val="bg1">
                    <a:lumMod val="10000"/>
                  </a:schemeClr>
                </a:solidFill>
              </a:rPr>
              <a:t>5 </a:t>
            </a:r>
            <a:r>
              <a:rPr lang="ru-RU" sz="1271" dirty="0">
                <a:solidFill>
                  <a:schemeClr val="bg1">
                    <a:lumMod val="10000"/>
                  </a:schemeClr>
                </a:solidFill>
              </a:rPr>
              <a:t>см.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2494" y="8516645"/>
            <a:ext cx="2007088" cy="309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13" dirty="0">
                <a:solidFill>
                  <a:srgbClr val="FFFF00"/>
                </a:solidFill>
              </a:rPr>
              <a:t>Мгновенно растекается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85925" y="8516645"/>
            <a:ext cx="831574" cy="309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13" dirty="0">
                <a:solidFill>
                  <a:srgbClr val="FFFF00"/>
                </a:solidFill>
              </a:rPr>
              <a:t>Не течет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52193" y="7211665"/>
            <a:ext cx="1146339" cy="52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13" dirty="0">
                <a:solidFill>
                  <a:srgbClr val="FFFF00"/>
                </a:solidFill>
              </a:rPr>
              <a:t>Эластичная, </a:t>
            </a:r>
          </a:p>
          <a:p>
            <a:r>
              <a:rPr lang="ru-RU" sz="1413" dirty="0">
                <a:solidFill>
                  <a:srgbClr val="FFFF00"/>
                </a:solidFill>
              </a:rPr>
              <a:t>прочная</a:t>
            </a:r>
          </a:p>
        </p:txBody>
      </p:sp>
      <p:grpSp>
        <p:nvGrpSpPr>
          <p:cNvPr id="15" name="Группа 13"/>
          <p:cNvGrpSpPr/>
          <p:nvPr/>
        </p:nvGrpSpPr>
        <p:grpSpPr>
          <a:xfrm>
            <a:off x="9119241" y="10359661"/>
            <a:ext cx="1816275" cy="2730094"/>
            <a:chOff x="2668912" y="13767293"/>
            <a:chExt cx="1975815" cy="2975084"/>
          </a:xfrm>
        </p:grpSpPr>
        <p:pic>
          <p:nvPicPr>
            <p:cNvPr id="1301" name="Picture 277" descr="F:\Вишня don't click else bark bark bark and bite bite bite (old)\Студенты научка\Настя Фаткина\REM\2018.03.19 Geli\2018.03.19 Geli\4 x  1000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913" y="13767293"/>
              <a:ext cx="1975814" cy="1569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2" name="Picture 278" descr="F:\Вишня don't click else bark bark bark and bite bite bite (old)\Студенты научка\Настя Фаткина\REM\2018.03.19 Geli\2018.03.19 Geli\5 x 2000 b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912" y="15284003"/>
              <a:ext cx="1975815" cy="1458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9240299" y="6991050"/>
            <a:ext cx="1525289" cy="309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13" b="1" dirty="0">
                <a:solidFill>
                  <a:schemeClr val="bg1">
                    <a:lumMod val="10000"/>
                  </a:schemeClr>
                </a:solidFill>
              </a:rPr>
              <a:t>L-</a:t>
            </a:r>
            <a:r>
              <a:rPr lang="ru-RU" sz="1413" b="1" dirty="0">
                <a:solidFill>
                  <a:schemeClr val="bg1">
                    <a:lumMod val="10000"/>
                  </a:schemeClr>
                </a:solidFill>
              </a:rPr>
              <a:t>цистеин</a:t>
            </a:r>
            <a:r>
              <a:rPr lang="en-US" sz="1413" b="1" dirty="0">
                <a:solidFill>
                  <a:schemeClr val="bg1">
                    <a:lumMod val="10000"/>
                  </a:schemeClr>
                </a:solidFill>
              </a:rPr>
              <a:t>/AgNO</a:t>
            </a:r>
            <a:r>
              <a:rPr lang="en-US" sz="1413" b="1" baseline="-25000" dirty="0">
                <a:solidFill>
                  <a:schemeClr val="bg1">
                    <a:lumMod val="10000"/>
                  </a:schemeClr>
                </a:solidFill>
              </a:rPr>
              <a:t>3</a:t>
            </a:r>
            <a:endParaRPr lang="ru-RU" sz="1413" b="1" baseline="-25000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4" name="Группа 12"/>
          <p:cNvGrpSpPr/>
          <p:nvPr/>
        </p:nvGrpSpPr>
        <p:grpSpPr>
          <a:xfrm>
            <a:off x="9090422" y="7307348"/>
            <a:ext cx="1843897" cy="2714841"/>
            <a:chOff x="1044328" y="15398631"/>
            <a:chExt cx="2023926" cy="2987318"/>
          </a:xfrm>
        </p:grpSpPr>
        <p:pic>
          <p:nvPicPr>
            <p:cNvPr id="1297" name="Picture 273" descr="C:\Users\km\Desktop\пленки\СЭМ\образцы 36,44,46,48,53,60\2019.12.30 Gel Vishnevetskii D.V\36 x 100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698" y="15398631"/>
              <a:ext cx="2015853" cy="1511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8" name="Picture 274" descr="C:\Users\km\Desktop\пленки\СЭМ\образцы 36,44,46,48,53,60\2019.12.30 Gel Vishnevetskii D.V\36 x 1000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328" y="16868179"/>
              <a:ext cx="2023926" cy="1517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" name="TextBox 93"/>
          <p:cNvSpPr txBox="1"/>
          <p:nvPr/>
        </p:nvSpPr>
        <p:spPr>
          <a:xfrm>
            <a:off x="9220079" y="10063412"/>
            <a:ext cx="2012636" cy="279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13" b="1" dirty="0" err="1">
                <a:solidFill>
                  <a:schemeClr val="bg1">
                    <a:lumMod val="10000"/>
                  </a:schemeClr>
                </a:solidFill>
              </a:rPr>
              <a:t>Тиксотропный</a:t>
            </a:r>
            <a:r>
              <a:rPr lang="ru-RU" sz="1413" b="1" dirty="0">
                <a:solidFill>
                  <a:schemeClr val="bg1">
                    <a:lumMod val="10000"/>
                  </a:schemeClr>
                </a:solidFill>
              </a:rPr>
              <a:t> гель</a:t>
            </a:r>
            <a:endParaRPr lang="ru-RU" sz="1413" b="1" baseline="-25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37228" y="6904738"/>
            <a:ext cx="2154169" cy="3179933"/>
          </a:xfrm>
          <a:prstGeom prst="rect">
            <a:avLst/>
          </a:prstGeom>
          <a:noFill/>
          <a:ln>
            <a:solidFill>
              <a:srgbClr val="057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97"/>
          </a:p>
        </p:txBody>
      </p:sp>
      <p:sp>
        <p:nvSpPr>
          <p:cNvPr id="97" name="Прямоугольник 96"/>
          <p:cNvSpPr/>
          <p:nvPr/>
        </p:nvSpPr>
        <p:spPr>
          <a:xfrm>
            <a:off x="11197320" y="6905479"/>
            <a:ext cx="6208645" cy="6467151"/>
          </a:xfrm>
          <a:prstGeom prst="rect">
            <a:avLst/>
          </a:prstGeom>
          <a:noFill/>
          <a:ln>
            <a:solidFill>
              <a:srgbClr val="057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97"/>
          </a:p>
        </p:txBody>
      </p:sp>
      <p:sp>
        <p:nvSpPr>
          <p:cNvPr id="99" name="Прямоугольник 98"/>
          <p:cNvSpPr/>
          <p:nvPr/>
        </p:nvSpPr>
        <p:spPr>
          <a:xfrm>
            <a:off x="8937228" y="10091204"/>
            <a:ext cx="2160210" cy="3273541"/>
          </a:xfrm>
          <a:prstGeom prst="rect">
            <a:avLst/>
          </a:prstGeom>
          <a:noFill/>
          <a:ln>
            <a:solidFill>
              <a:srgbClr val="057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97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EC79406-AF7C-4259-AB32-B253A786CAFC}"/>
              </a:ext>
            </a:extLst>
          </p:cNvPr>
          <p:cNvGrpSpPr/>
          <p:nvPr/>
        </p:nvGrpSpPr>
        <p:grpSpPr>
          <a:xfrm>
            <a:off x="11347493" y="6858249"/>
            <a:ext cx="5895264" cy="6271229"/>
            <a:chOff x="10211283" y="9328606"/>
            <a:chExt cx="4623549" cy="4853978"/>
          </a:xfrm>
        </p:grpSpPr>
        <p:grpSp>
          <p:nvGrpSpPr>
            <p:cNvPr id="2" name="Группа 14"/>
            <p:cNvGrpSpPr/>
            <p:nvPr/>
          </p:nvGrpSpPr>
          <p:grpSpPr>
            <a:xfrm>
              <a:off x="10252271" y="9676212"/>
              <a:ext cx="1417981" cy="2101307"/>
              <a:chOff x="4785229" y="13767293"/>
              <a:chExt cx="2007613" cy="2975084"/>
            </a:xfrm>
          </p:grpSpPr>
          <p:pic>
            <p:nvPicPr>
              <p:cNvPr id="1284" name="Picture 260" descr="C:\Users\km\Desktop\пленки\СЭМ\образцы 36-39\2019.09.02 Vishnevezckii D. Gel. -20C\37 x 100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717" y="13767293"/>
                <a:ext cx="2004125" cy="1516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5" name="Picture 261" descr="C:\Users\km\Desktop\пленки\СЭМ\образцы 36-39\2019.09.02 Vishnevezckii D. Gel. -20C\37 x 2000.jp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5229" y="15236841"/>
                <a:ext cx="2007613" cy="1505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17"/>
            <p:cNvGrpSpPr/>
            <p:nvPr/>
          </p:nvGrpSpPr>
          <p:grpSpPr>
            <a:xfrm>
              <a:off x="13399759" y="9702899"/>
              <a:ext cx="1435073" cy="2101308"/>
              <a:chOff x="8886343" y="13767292"/>
              <a:chExt cx="2031813" cy="2975085"/>
            </a:xfrm>
          </p:grpSpPr>
          <p:pic>
            <p:nvPicPr>
              <p:cNvPr id="1286" name="Picture 262" descr="C:\Users\km\Desktop\пленки\СЭМ\образцы 52-58\2019.12.27 Gel Vishnevetskii D.V\55 x 100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1933" y="13767292"/>
                <a:ext cx="2016223" cy="1554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7" name="Picture 263" descr="C:\Users\km\Desktop\пленки\СЭМ\образцы 52-58\2019.12.27 Gel Vishnevetskii D.V\55 x 1000.jp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6343" y="15287040"/>
                <a:ext cx="2031813" cy="1455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20"/>
            <p:cNvGrpSpPr/>
            <p:nvPr/>
          </p:nvGrpSpPr>
          <p:grpSpPr>
            <a:xfrm>
              <a:off x="11834129" y="12040609"/>
              <a:ext cx="1393486" cy="2111229"/>
              <a:chOff x="13410021" y="13732465"/>
              <a:chExt cx="1972933" cy="2989132"/>
            </a:xfrm>
          </p:grpSpPr>
          <p:pic>
            <p:nvPicPr>
              <p:cNvPr id="1288" name="Picture 264" descr="C:\Users\km\Desktop\пленки\СЭМ\образцы 52-58\2019.12.27 Gel Vishnevetskii D.V\58 x 100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0021" y="13732465"/>
                <a:ext cx="1972933" cy="14795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9" name="Picture 265" descr="C:\Users\km\Desktop\пленки\СЭМ\образцы 52-58\2019.12.27 Gel Vishnevetskii D.V\58 x 1000.jp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0021" y="15211994"/>
                <a:ext cx="1972933" cy="1509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15"/>
            <p:cNvGrpSpPr/>
            <p:nvPr/>
          </p:nvGrpSpPr>
          <p:grpSpPr>
            <a:xfrm>
              <a:off x="11859408" y="9684601"/>
              <a:ext cx="1347923" cy="2119605"/>
              <a:chOff x="6869400" y="13767292"/>
              <a:chExt cx="1908423" cy="3000990"/>
            </a:xfrm>
          </p:grpSpPr>
          <p:pic>
            <p:nvPicPr>
              <p:cNvPr id="1290" name="Picture 266" descr="C:\Users\km\Desktop\пленки\СЭМ\образцы 45-50\2019.12.24 Gel Vishnevetskii D\47 x 100.jp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9401" y="13767292"/>
                <a:ext cx="1905431" cy="14695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1" name="Picture 267" descr="C:\Users\km\Desktop\пленки\СЭМ\образцы 45-50\2019.12.24 Gel Vishnevetskii D\47 x 1000.jp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9400" y="15236842"/>
                <a:ext cx="1908423" cy="1531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Группа 18"/>
            <p:cNvGrpSpPr/>
            <p:nvPr/>
          </p:nvGrpSpPr>
          <p:grpSpPr>
            <a:xfrm>
              <a:off x="10211283" y="12040609"/>
              <a:ext cx="1421810" cy="2111230"/>
              <a:chOff x="11046470" y="13732465"/>
              <a:chExt cx="2013035" cy="2989133"/>
            </a:xfrm>
          </p:grpSpPr>
          <p:pic>
            <p:nvPicPr>
              <p:cNvPr id="1293" name="Picture 269" descr="C:\Users\km\Desktop\пленки\СЭМ\образцы 45-50\2019.12.24 Gel Vishnevetskii D\49 x 100.jp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3440" y="13732465"/>
                <a:ext cx="2006065" cy="1504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4" name="Picture 270" descr="C:\Users\km\Desktop\пленки\СЭМ\образцы 45-50\2019.12.24 Gel Vishnevetskii D\49 x 1000.jpg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6470" y="15211995"/>
                <a:ext cx="2013035" cy="1509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Группа 21"/>
            <p:cNvGrpSpPr/>
            <p:nvPr/>
          </p:nvGrpSpPr>
          <p:grpSpPr>
            <a:xfrm>
              <a:off x="13375295" y="12028646"/>
              <a:ext cx="1459536" cy="2153938"/>
              <a:chOff x="15587962" y="13710567"/>
              <a:chExt cx="2066448" cy="3049600"/>
            </a:xfrm>
          </p:grpSpPr>
          <p:pic>
            <p:nvPicPr>
              <p:cNvPr id="1295" name="Picture 271" descr="C:\Users\km\Desktop\пленки\СЭМ\образцы 36,44,46,48,53,60\2019.12.30 Gel Vishnevetskii D.V\60 x 100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89944" y="13710567"/>
                <a:ext cx="2064466" cy="1548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6" name="Picture 272" descr="C:\Users\km\Desktop\пленки\СЭМ\образцы 36,44,46,48,53,60\2019.12.30 Gel Vishnevetskii D.V\60 x 1000.jp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87962" y="15211995"/>
                <a:ext cx="2064466" cy="1548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6" name="TextBox 95"/>
            <p:cNvSpPr txBox="1"/>
            <p:nvPr/>
          </p:nvSpPr>
          <p:spPr>
            <a:xfrm>
              <a:off x="11898893" y="9328606"/>
              <a:ext cx="1573764" cy="309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13" b="1" dirty="0" err="1">
                  <a:solidFill>
                    <a:schemeClr val="bg1">
                      <a:lumMod val="10000"/>
                    </a:schemeClr>
                  </a:solidFill>
                </a:rPr>
                <a:t>Криогель</a:t>
              </a:r>
              <a:r>
                <a:rPr lang="en-US" sz="1413" b="1" dirty="0">
                  <a:solidFill>
                    <a:schemeClr val="bg1">
                      <a:lumMod val="10000"/>
                    </a:schemeClr>
                  </a:solidFill>
                </a:rPr>
                <a:t>/</a:t>
              </a:r>
              <a:r>
                <a:rPr lang="ru-RU" sz="1413" b="1" dirty="0">
                  <a:solidFill>
                    <a:schemeClr val="bg1">
                      <a:lumMod val="10000"/>
                    </a:schemeClr>
                  </a:solidFill>
                </a:rPr>
                <a:t>Пленка</a:t>
              </a:r>
              <a:endParaRPr lang="ru-RU" sz="1413" b="1" baseline="-250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77600" y="9487951"/>
              <a:ext cx="750526" cy="26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30" dirty="0">
                  <a:solidFill>
                    <a:srgbClr val="FF0000"/>
                  </a:solidFill>
                </a:rPr>
                <a:t>0.1% ПВС</a:t>
              </a:r>
              <a:endParaRPr lang="ru-RU" sz="113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2182366" y="9487951"/>
              <a:ext cx="824265" cy="26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30" dirty="0">
                  <a:solidFill>
                    <a:srgbClr val="FF0000"/>
                  </a:solidFill>
                </a:rPr>
                <a:t>0.25% ПВС</a:t>
              </a:r>
              <a:endParaRPr lang="ru-RU" sz="113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3781740" y="9472775"/>
              <a:ext cx="750526" cy="26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30" dirty="0">
                  <a:solidFill>
                    <a:srgbClr val="FF0000"/>
                  </a:solidFill>
                </a:rPr>
                <a:t>0.5% ПВС</a:t>
              </a:r>
              <a:endParaRPr lang="ru-RU" sz="113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2190143" y="11812306"/>
              <a:ext cx="750526" cy="26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30" dirty="0">
                  <a:solidFill>
                    <a:srgbClr val="FF0000"/>
                  </a:solidFill>
                </a:rPr>
                <a:t>1.0% ПВС</a:t>
              </a:r>
              <a:endParaRPr lang="ru-RU" sz="113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0562644" y="11827482"/>
              <a:ext cx="824265" cy="26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30" dirty="0">
                  <a:solidFill>
                    <a:srgbClr val="FF0000"/>
                  </a:solidFill>
                </a:rPr>
                <a:t>0.75% ПВС</a:t>
              </a:r>
              <a:endParaRPr lang="ru-RU" sz="113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3512487" y="11812306"/>
              <a:ext cx="1269899" cy="266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30" dirty="0">
                  <a:solidFill>
                    <a:srgbClr val="FF0000"/>
                  </a:solidFill>
                </a:rPr>
                <a:t>Чистый ПВС, 0.5%</a:t>
              </a:r>
              <a:endParaRPr lang="ru-RU" sz="113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D978DCB-17F9-43AA-BAC8-074666EE0351}"/>
              </a:ext>
            </a:extLst>
          </p:cNvPr>
          <p:cNvGrpSpPr/>
          <p:nvPr/>
        </p:nvGrpSpPr>
        <p:grpSpPr>
          <a:xfrm>
            <a:off x="18556185" y="4647460"/>
            <a:ext cx="10527917" cy="12336320"/>
            <a:chOff x="15850418" y="10795119"/>
            <a:chExt cx="6375720" cy="7679767"/>
          </a:xfrm>
        </p:grpSpPr>
        <p:pic>
          <p:nvPicPr>
            <p:cNvPr id="1311" name="Picture 287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5" r="6205"/>
            <a:stretch/>
          </p:blipFill>
          <p:spPr bwMode="auto">
            <a:xfrm>
              <a:off x="15850418" y="10795119"/>
              <a:ext cx="3053164" cy="2497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2" name="Рисунок 2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737" y="10795120"/>
              <a:ext cx="881306" cy="1244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3" name="Рисунок 3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6785" y="10795120"/>
              <a:ext cx="881306" cy="1244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4" name="Рисунок 4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4832" y="10795120"/>
              <a:ext cx="881306" cy="1244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5" name="Рисунок 5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737" y="12042637"/>
              <a:ext cx="881306" cy="1244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6" name="Рисунок 6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6785" y="12042637"/>
              <a:ext cx="881306" cy="1244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7" name="Рисунок 7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4832" y="12042637"/>
              <a:ext cx="881306" cy="1244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9" name="Picture 295" descr="IncaTemp8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737" y="13388948"/>
              <a:ext cx="881306" cy="124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0" name="Picture 296" descr="IncaTemp9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6785" y="13388948"/>
              <a:ext cx="881306" cy="124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" name="Picture 297" descr="IncaTemp10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4832" y="13388948"/>
              <a:ext cx="881306" cy="124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2" name="Picture 298" descr="IncaTemp11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737" y="14635782"/>
              <a:ext cx="881306" cy="124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3" name="Picture 299" descr="IncaTemp12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6785" y="14635782"/>
              <a:ext cx="881306" cy="124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4" name="Picture 300" descr="IncaTemp13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1332" y="14735503"/>
              <a:ext cx="881306" cy="124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5" name="Picture 301" descr="IncaTemp7"/>
            <p:cNvPicPr>
              <a:picLocks noChangeAspect="1" noChangeArrowheads="1"/>
            </p:cNvPicPr>
            <p:nvPr/>
          </p:nvPicPr>
          <p:blipFill rotWithShape="1">
            <a:blip r:embed="rId41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3" r="6215"/>
            <a:stretch/>
          </p:blipFill>
          <p:spPr bwMode="auto">
            <a:xfrm>
              <a:off x="15852018" y="13389387"/>
              <a:ext cx="3070001" cy="249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8" name="Picture 304" descr="IncaTemp25"/>
            <p:cNvPicPr>
              <a:picLocks noChangeAspect="1" noChangeArrowheads="1"/>
            </p:cNvPicPr>
            <p:nvPr/>
          </p:nvPicPr>
          <p:blipFill rotWithShape="1"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5" r="6779"/>
            <a:stretch/>
          </p:blipFill>
          <p:spPr bwMode="auto">
            <a:xfrm>
              <a:off x="15852018" y="15982776"/>
              <a:ext cx="3107225" cy="249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9" name="Picture 305" descr="IncaTemp26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737" y="15982337"/>
              <a:ext cx="881306" cy="124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0" name="Picture 306" descr="IncaTemp27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6785" y="15982337"/>
              <a:ext cx="881306" cy="124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" name="Picture 307" descr="IncaTemp28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4762" y="15982337"/>
              <a:ext cx="881306" cy="124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" name="Picture 308" descr="IncaTemp29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737" y="17229171"/>
              <a:ext cx="881306" cy="124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" name="Picture 309" descr="IncaTemp30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6784" y="17229171"/>
              <a:ext cx="881306" cy="124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" name="Picture 310" descr="IncaTemp31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4761" y="17229171"/>
              <a:ext cx="881306" cy="124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 flipV="1">
            <a:off x="19133193" y="8692639"/>
            <a:ext cx="9672075" cy="72746"/>
          </a:xfrm>
          <a:prstGeom prst="line">
            <a:avLst/>
          </a:prstGeom>
          <a:ln w="381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cxnSpLocks/>
          </p:cNvCxnSpPr>
          <p:nvPr/>
        </p:nvCxnSpPr>
        <p:spPr>
          <a:xfrm>
            <a:off x="19133193" y="12877295"/>
            <a:ext cx="9558642" cy="0"/>
          </a:xfrm>
          <a:prstGeom prst="line">
            <a:avLst/>
          </a:prstGeom>
          <a:ln w="381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7" name="Object 3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689560"/>
              </p:ext>
            </p:extLst>
          </p:nvPr>
        </p:nvGraphicFramePr>
        <p:xfrm>
          <a:off x="511108" y="15983258"/>
          <a:ext cx="6447032" cy="4503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Graph" r:id="rId49" imgW="4154400" imgH="2901600" progId="Origin50.Graph">
                  <p:embed/>
                </p:oleObj>
              </mc:Choice>
              <mc:Fallback>
                <p:oleObj name="Graph" r:id="rId49" imgW="4154400" imgH="2901600" progId="Origin50.Graph">
                  <p:embed/>
                  <p:pic>
                    <p:nvPicPr>
                      <p:cNvPr id="0" name="Object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08" y="15983258"/>
                        <a:ext cx="6447032" cy="4503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" name="Object 3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071428"/>
              </p:ext>
            </p:extLst>
          </p:nvPr>
        </p:nvGraphicFramePr>
        <p:xfrm>
          <a:off x="-258451" y="10181786"/>
          <a:ext cx="9273619" cy="647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Graph" r:id="rId51" imgW="4154400" imgH="2901600" progId="Origin50.Graph">
                  <p:embed/>
                </p:oleObj>
              </mc:Choice>
              <mc:Fallback>
                <p:oleObj name="Graph" r:id="rId51" imgW="4154400" imgH="2901600" progId="Origin50.Graph">
                  <p:embed/>
                  <p:pic>
                    <p:nvPicPr>
                      <p:cNvPr id="0" name="Object 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8451" y="10181786"/>
                        <a:ext cx="9273619" cy="6477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TextBox 122"/>
          <p:cNvSpPr txBox="1"/>
          <p:nvPr/>
        </p:nvSpPr>
        <p:spPr>
          <a:xfrm>
            <a:off x="2185165" y="17290449"/>
            <a:ext cx="40077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</a:rPr>
              <a:t>Супернатант</a:t>
            </a:r>
            <a:r>
              <a:rPr lang="ru-RU" sz="2000" b="1" dirty="0">
                <a:solidFill>
                  <a:srgbClr val="FF0000"/>
                </a:solidFill>
              </a:rPr>
              <a:t> (вода) после центрифугирования </a:t>
            </a:r>
            <a:r>
              <a:rPr lang="ru-RU" sz="2000" b="1" dirty="0" err="1">
                <a:solidFill>
                  <a:srgbClr val="FF0000"/>
                </a:solidFill>
              </a:rPr>
              <a:t>криогелей</a:t>
            </a:r>
            <a:r>
              <a:rPr lang="ru-RU" sz="2000" b="1" dirty="0">
                <a:solidFill>
                  <a:srgbClr val="FF0000"/>
                </a:solidFill>
              </a:rPr>
              <a:t>. Отсутствие полос поглощения </a:t>
            </a:r>
            <a:r>
              <a:rPr lang="ru-RU" sz="2000" b="1" dirty="0" err="1">
                <a:solidFill>
                  <a:srgbClr val="FF0000"/>
                </a:solidFill>
              </a:rPr>
              <a:t>супрамолекулярной</a:t>
            </a:r>
            <a:r>
              <a:rPr lang="ru-RU" sz="2000" b="1" dirty="0">
                <a:solidFill>
                  <a:srgbClr val="FF0000"/>
                </a:solidFill>
              </a:rPr>
              <a:t> системы (310 и 390 нм.).</a:t>
            </a:r>
          </a:p>
        </p:txBody>
      </p:sp>
      <p:sp>
        <p:nvSpPr>
          <p:cNvPr id="125" name="Овал 124"/>
          <p:cNvSpPr/>
          <p:nvPr/>
        </p:nvSpPr>
        <p:spPr>
          <a:xfrm>
            <a:off x="2602828" y="19056992"/>
            <a:ext cx="2981813" cy="656463"/>
          </a:xfrm>
          <a:prstGeom prst="ellipse">
            <a:avLst/>
          </a:prstGeom>
          <a:solidFill>
            <a:srgbClr val="7030A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97" dirty="0"/>
          </a:p>
        </p:txBody>
      </p:sp>
      <p:sp>
        <p:nvSpPr>
          <p:cNvPr id="126" name="TextBox 125"/>
          <p:cNvSpPr txBox="1"/>
          <p:nvPr/>
        </p:nvSpPr>
        <p:spPr>
          <a:xfrm>
            <a:off x="2185165" y="20201738"/>
            <a:ext cx="4696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</a:rPr>
              <a:t>Супрамолекулярная</a:t>
            </a:r>
            <a:r>
              <a:rPr lang="ru-RU" sz="2000" b="1" dirty="0">
                <a:solidFill>
                  <a:srgbClr val="FF0000"/>
                </a:solidFill>
              </a:rPr>
              <a:t> структура сохраняется при переходе к пленке.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9859963" y="13525330"/>
            <a:ext cx="683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Пористая структура сохраняется при переходе к пленкам</a:t>
            </a:r>
            <a:r>
              <a:rPr lang="ru-RU" sz="1695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9133194" y="17115275"/>
            <a:ext cx="986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Распределение </a:t>
            </a:r>
            <a:r>
              <a:rPr lang="ru-RU" sz="2000" b="1" dirty="0" err="1">
                <a:solidFill>
                  <a:srgbClr val="FF0000"/>
                </a:solidFill>
              </a:rPr>
              <a:t>супрамолекулярной</a:t>
            </a:r>
            <a:r>
              <a:rPr lang="ru-RU" sz="2000" b="1" dirty="0">
                <a:solidFill>
                  <a:srgbClr val="FF0000"/>
                </a:solidFill>
              </a:rPr>
              <a:t> (</a:t>
            </a:r>
            <a:r>
              <a:rPr lang="en-US" sz="2000" b="1" dirty="0">
                <a:solidFill>
                  <a:srgbClr val="FF0000"/>
                </a:solidFill>
              </a:rPr>
              <a:t>---S(R)-Ag---S-)</a:t>
            </a:r>
            <a:r>
              <a:rPr lang="ru-RU" sz="2000" b="1" dirty="0">
                <a:solidFill>
                  <a:srgbClr val="FF0000"/>
                </a:solidFill>
              </a:rPr>
              <a:t> системы в матрице полимера равномерное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  <a:r>
              <a:rPr lang="ru-RU" sz="2000" b="1" dirty="0">
                <a:solidFill>
                  <a:srgbClr val="FF0000"/>
                </a:solidFill>
              </a:rPr>
              <a:t>Структура стабильна.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9540391" y="4348640"/>
            <a:ext cx="2821798" cy="309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13" b="1" dirty="0">
                <a:solidFill>
                  <a:srgbClr val="FF0000"/>
                </a:solidFill>
              </a:rPr>
              <a:t>ПВС не имеет пиков поглощения.</a:t>
            </a:r>
          </a:p>
        </p:txBody>
      </p:sp>
      <p:pic>
        <p:nvPicPr>
          <p:cNvPr id="1339" name="Picture 315"/>
          <p:cNvPicPr>
            <a:picLocks noChangeAspect="1" noChangeArrowheads="1"/>
          </p:cNvPicPr>
          <p:nvPr/>
        </p:nvPicPr>
        <p:blipFill>
          <a:blip r:embed="rId53" cstate="print"/>
          <a:srcRect t="19254" b="15621"/>
          <a:stretch>
            <a:fillRect/>
          </a:stretch>
        </p:blipFill>
        <p:spPr bwMode="auto">
          <a:xfrm>
            <a:off x="8852425" y="15036748"/>
            <a:ext cx="8159770" cy="28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0" name="Picture 316"/>
          <p:cNvPicPr>
            <a:picLocks noChangeAspect="1" noChangeArrowheads="1"/>
          </p:cNvPicPr>
          <p:nvPr/>
        </p:nvPicPr>
        <p:blipFill>
          <a:blip r:embed="rId54" cstate="print"/>
          <a:srcRect b="16745"/>
          <a:stretch>
            <a:fillRect/>
          </a:stretch>
        </p:blipFill>
        <p:spPr bwMode="auto">
          <a:xfrm>
            <a:off x="8873608" y="17884873"/>
            <a:ext cx="8159770" cy="300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" name="TextBox 130"/>
          <p:cNvSpPr txBox="1"/>
          <p:nvPr/>
        </p:nvSpPr>
        <p:spPr>
          <a:xfrm>
            <a:off x="9887966" y="15238280"/>
            <a:ext cx="2300886" cy="309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13" dirty="0">
                <a:solidFill>
                  <a:srgbClr val="7030A0"/>
                </a:solidFill>
              </a:rPr>
              <a:t>Растворимая в воде пленка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9884617" y="16674014"/>
            <a:ext cx="1494448" cy="309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13" dirty="0">
                <a:solidFill>
                  <a:srgbClr val="0070C0"/>
                </a:solidFill>
              </a:rPr>
              <a:t>L-</a:t>
            </a:r>
            <a:r>
              <a:rPr lang="ru-RU" sz="1413" dirty="0">
                <a:solidFill>
                  <a:srgbClr val="0070C0"/>
                </a:solidFill>
              </a:rPr>
              <a:t>цистеин</a:t>
            </a:r>
            <a:r>
              <a:rPr lang="en-US" sz="1413" dirty="0">
                <a:solidFill>
                  <a:srgbClr val="0070C0"/>
                </a:solidFill>
              </a:rPr>
              <a:t>/AgNO</a:t>
            </a:r>
            <a:r>
              <a:rPr lang="en-US" sz="1413" baseline="-25000" dirty="0">
                <a:solidFill>
                  <a:srgbClr val="0070C0"/>
                </a:solidFill>
              </a:rPr>
              <a:t>3</a:t>
            </a:r>
            <a:endParaRPr lang="ru-RU" sz="1413" baseline="-25000" dirty="0">
              <a:solidFill>
                <a:srgbClr val="0070C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878788" y="15878249"/>
            <a:ext cx="3402470" cy="52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13" dirty="0">
                <a:solidFill>
                  <a:srgbClr val="00B050"/>
                </a:solidFill>
              </a:rPr>
              <a:t>Набухающая в воде пленка (</a:t>
            </a:r>
            <a:r>
              <a:rPr lang="ru-RU" sz="1413" dirty="0" err="1">
                <a:solidFill>
                  <a:srgbClr val="00B050"/>
                </a:solidFill>
              </a:rPr>
              <a:t>криогельная</a:t>
            </a:r>
            <a:r>
              <a:rPr lang="ru-RU" sz="1413" dirty="0">
                <a:solidFill>
                  <a:srgbClr val="00B050"/>
                </a:solidFill>
              </a:rPr>
              <a:t>)</a:t>
            </a:r>
          </a:p>
          <a:p>
            <a:r>
              <a:rPr lang="ru-RU" sz="1413" dirty="0">
                <a:solidFill>
                  <a:schemeClr val="bg1">
                    <a:lumMod val="10000"/>
                  </a:schemeClr>
                </a:solidFill>
              </a:rPr>
              <a:t>Рассеяние из-за пористости пленки.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884617" y="17073340"/>
            <a:ext cx="1647887" cy="309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13" dirty="0" err="1">
                <a:solidFill>
                  <a:srgbClr val="FF0000"/>
                </a:solidFill>
              </a:rPr>
              <a:t>Тиксотропный</a:t>
            </a:r>
            <a:r>
              <a:rPr lang="ru-RU" sz="1413" dirty="0">
                <a:solidFill>
                  <a:srgbClr val="FF0000"/>
                </a:solidFill>
              </a:rPr>
              <a:t> гель</a:t>
            </a:r>
            <a:endParaRPr lang="ru-RU" sz="1413" baseline="-25000" dirty="0">
              <a:solidFill>
                <a:srgbClr val="FF0000"/>
              </a:solidFill>
            </a:endParaRPr>
          </a:p>
        </p:txBody>
      </p:sp>
      <p:cxnSp>
        <p:nvCxnSpPr>
          <p:cNvPr id="136" name="Прямая со стрелкой 135"/>
          <p:cNvCxnSpPr/>
          <p:nvPr/>
        </p:nvCxnSpPr>
        <p:spPr>
          <a:xfrm>
            <a:off x="9737658" y="15684113"/>
            <a:ext cx="0" cy="915469"/>
          </a:xfrm>
          <a:prstGeom prst="straightConnector1">
            <a:avLst/>
          </a:prstGeom>
          <a:ln w="28575">
            <a:solidFill>
              <a:schemeClr val="bg1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Овал 137"/>
          <p:cNvSpPr/>
          <p:nvPr/>
        </p:nvSpPr>
        <p:spPr>
          <a:xfrm>
            <a:off x="12655995" y="18001648"/>
            <a:ext cx="836835" cy="2593828"/>
          </a:xfrm>
          <a:prstGeom prst="ellipse">
            <a:avLst/>
          </a:prstGeom>
          <a:solidFill>
            <a:srgbClr val="FFC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97" dirty="0"/>
          </a:p>
        </p:txBody>
      </p:sp>
      <p:sp>
        <p:nvSpPr>
          <p:cNvPr id="140" name="Овал 139"/>
          <p:cNvSpPr/>
          <p:nvPr/>
        </p:nvSpPr>
        <p:spPr>
          <a:xfrm>
            <a:off x="11449838" y="17961853"/>
            <a:ext cx="610313" cy="2593828"/>
          </a:xfrm>
          <a:prstGeom prst="ellipse">
            <a:avLst/>
          </a:prstGeom>
          <a:solidFill>
            <a:srgbClr val="FFC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97"/>
          </a:p>
        </p:txBody>
      </p:sp>
      <p:sp>
        <p:nvSpPr>
          <p:cNvPr id="141" name="Овал 140"/>
          <p:cNvSpPr/>
          <p:nvPr/>
        </p:nvSpPr>
        <p:spPr>
          <a:xfrm>
            <a:off x="14154734" y="17927477"/>
            <a:ext cx="406875" cy="2593828"/>
          </a:xfrm>
          <a:prstGeom prst="ellipse">
            <a:avLst/>
          </a:prstGeom>
          <a:solidFill>
            <a:srgbClr val="FFC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97"/>
          </a:p>
        </p:txBody>
      </p:sp>
      <p:sp>
        <p:nvSpPr>
          <p:cNvPr id="142" name="TextBox 141"/>
          <p:cNvSpPr txBox="1"/>
          <p:nvPr/>
        </p:nvSpPr>
        <p:spPr>
          <a:xfrm>
            <a:off x="13416706" y="20110550"/>
            <a:ext cx="3633859" cy="396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89" dirty="0">
                <a:solidFill>
                  <a:srgbClr val="FF0000"/>
                </a:solidFill>
              </a:rPr>
              <a:t>Основные полосы, ответственные за </a:t>
            </a:r>
            <a:r>
              <a:rPr lang="ru-RU" sz="989" dirty="0" err="1">
                <a:solidFill>
                  <a:srgbClr val="FF0000"/>
                </a:solidFill>
              </a:rPr>
              <a:t>супрамолекулярную</a:t>
            </a:r>
            <a:r>
              <a:rPr lang="ru-RU" sz="989" dirty="0">
                <a:solidFill>
                  <a:srgbClr val="FF0000"/>
                </a:solidFill>
              </a:rPr>
              <a:t> структуру сохраняются при переходе к пленке.</a:t>
            </a:r>
          </a:p>
        </p:txBody>
      </p:sp>
      <p:sp>
        <p:nvSpPr>
          <p:cNvPr id="137" name="Овал 136"/>
          <p:cNvSpPr/>
          <p:nvPr/>
        </p:nvSpPr>
        <p:spPr>
          <a:xfrm>
            <a:off x="15115419" y="16141848"/>
            <a:ext cx="406875" cy="1271484"/>
          </a:xfrm>
          <a:prstGeom prst="ellipse">
            <a:avLst/>
          </a:prstGeom>
          <a:solidFill>
            <a:srgbClr val="FFC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97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rgbClr val="B4ECFC"/>
      </a:dk1>
      <a:lt1>
        <a:sysClr val="window" lastClr="FFFFFF"/>
      </a:lt1>
      <a:dk2>
        <a:srgbClr val="76D9E8"/>
      </a:dk2>
      <a:lt2>
        <a:srgbClr val="DBF5F9"/>
      </a:lt2>
      <a:accent1>
        <a:srgbClr val="59A9F2"/>
      </a:accent1>
      <a:accent2>
        <a:srgbClr val="009DD9"/>
      </a:accent2>
      <a:accent3>
        <a:srgbClr val="93F5F9"/>
      </a:accent3>
      <a:accent4>
        <a:srgbClr val="5FF2CA"/>
      </a:accent4>
      <a:accent5>
        <a:srgbClr val="B0DFA0"/>
      </a:accent5>
      <a:accent6>
        <a:srgbClr val="A5C249"/>
      </a:accent6>
      <a:hlink>
        <a:srgbClr val="FFF98D"/>
      </a:hlink>
      <a:folHlink>
        <a:srgbClr val="B5EBE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4">
    <a:dk1>
      <a:srgbClr val="B4ECFC"/>
    </a:dk1>
    <a:lt1>
      <a:sysClr val="window" lastClr="FFFFFF"/>
    </a:lt1>
    <a:dk2>
      <a:srgbClr val="76D9E8"/>
    </a:dk2>
    <a:lt2>
      <a:srgbClr val="DBF5F9"/>
    </a:lt2>
    <a:accent1>
      <a:srgbClr val="59A9F2"/>
    </a:accent1>
    <a:accent2>
      <a:srgbClr val="009DD9"/>
    </a:accent2>
    <a:accent3>
      <a:srgbClr val="93F5F9"/>
    </a:accent3>
    <a:accent4>
      <a:srgbClr val="5FF2CA"/>
    </a:accent4>
    <a:accent5>
      <a:srgbClr val="B0DFA0"/>
    </a:accent5>
    <a:accent6>
      <a:srgbClr val="A5C249"/>
    </a:accent6>
    <a:hlink>
      <a:srgbClr val="FFF98D"/>
    </a:hlink>
    <a:folHlink>
      <a:srgbClr val="B5EBE2"/>
    </a:folHlink>
  </a:clrScheme>
</a:themeOverride>
</file>

<file path=ppt/theme/themeOverride2.xml><?xml version="1.0" encoding="utf-8"?>
<a:themeOverride xmlns:a="http://schemas.openxmlformats.org/drawingml/2006/main">
  <a:clrScheme name="Другая 4">
    <a:dk1>
      <a:srgbClr val="B4ECFC"/>
    </a:dk1>
    <a:lt1>
      <a:sysClr val="window" lastClr="FFFFFF"/>
    </a:lt1>
    <a:dk2>
      <a:srgbClr val="76D9E8"/>
    </a:dk2>
    <a:lt2>
      <a:srgbClr val="DBF5F9"/>
    </a:lt2>
    <a:accent1>
      <a:srgbClr val="59A9F2"/>
    </a:accent1>
    <a:accent2>
      <a:srgbClr val="009DD9"/>
    </a:accent2>
    <a:accent3>
      <a:srgbClr val="93F5F9"/>
    </a:accent3>
    <a:accent4>
      <a:srgbClr val="5FF2CA"/>
    </a:accent4>
    <a:accent5>
      <a:srgbClr val="B0DFA0"/>
    </a:accent5>
    <a:accent6>
      <a:srgbClr val="A5C249"/>
    </a:accent6>
    <a:hlink>
      <a:srgbClr val="FFF98D"/>
    </a:hlink>
    <a:folHlink>
      <a:srgbClr val="B5EBE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6665</TotalTime>
  <Words>537</Words>
  <Application>Microsoft Office PowerPoint</Application>
  <PresentationFormat>Произвольный</PresentationFormat>
  <Paragraphs>56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Constantia</vt:lpstr>
      <vt:lpstr>Times New Roman</vt:lpstr>
      <vt:lpstr>Wingdings 2</vt:lpstr>
      <vt:lpstr>Поток</vt:lpstr>
      <vt:lpstr>ChemSketch</vt:lpstr>
      <vt:lpstr>Graph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Танюшик</dc:creator>
  <cp:lastModifiedBy>Русакова Наталья Петровна</cp:lastModifiedBy>
  <cp:revision>517</cp:revision>
  <dcterms:created xsi:type="dcterms:W3CDTF">2015-03-23T18:59:41Z</dcterms:created>
  <dcterms:modified xsi:type="dcterms:W3CDTF">2021-03-30T05:45:02Z</dcterms:modified>
</cp:coreProperties>
</file>