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74" r:id="rId2"/>
  </p:sldMasterIdLst>
  <p:sldIdLst>
    <p:sldId id="256" r:id="rId3"/>
  </p:sldIdLst>
  <p:sldSz cx="30275213" cy="21383625"/>
  <p:notesSz cx="6858000" cy="9144000"/>
  <p:defaultTextStyle>
    <a:defPPr>
      <a:defRPr lang="en-US"/>
    </a:defPPr>
    <a:lvl1pPr marL="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806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613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421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228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034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884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8647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8455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858" y="120"/>
      </p:cViewPr>
      <p:guideLst>
        <p:guide orient="horz" pos="6735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3506348"/>
            <a:ext cx="22706410" cy="7444669"/>
          </a:xfrm>
        </p:spPr>
        <p:txBody>
          <a:bodyPr anchor="b">
            <a:normAutofit/>
          </a:bodyPr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7"/>
            <a:ext cx="22706410" cy="5162758"/>
          </a:xfrm>
        </p:spPr>
        <p:txBody>
          <a:bodyPr>
            <a:normAutofit/>
          </a:bodyPr>
          <a:lstStyle>
            <a:lvl1pPr marL="0" indent="0" algn="ctr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 algn="ctr">
              <a:buNone/>
              <a:defRPr sz="9271"/>
            </a:lvl2pPr>
            <a:lvl3pPr marL="3027442" indent="0" algn="ctr">
              <a:buNone/>
              <a:defRPr sz="7947"/>
            </a:lvl3pPr>
            <a:lvl4pPr marL="4541163" indent="0" algn="ctr">
              <a:buNone/>
              <a:defRPr sz="6622"/>
            </a:lvl4pPr>
            <a:lvl5pPr marL="6054884" indent="0" algn="ctr">
              <a:buNone/>
              <a:defRPr sz="6622"/>
            </a:lvl5pPr>
            <a:lvl6pPr marL="7568605" indent="0" algn="ctr">
              <a:buNone/>
              <a:defRPr sz="6622"/>
            </a:lvl6pPr>
            <a:lvl7pPr marL="9082324" indent="0" algn="ctr">
              <a:buNone/>
              <a:defRPr sz="6622"/>
            </a:lvl7pPr>
            <a:lvl8pPr marL="10596045" indent="0" algn="ctr">
              <a:buNone/>
              <a:defRPr sz="6622"/>
            </a:lvl8pPr>
            <a:lvl9pPr marL="12109766" indent="0" algn="ctr">
              <a:buNone/>
              <a:defRPr sz="66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2" y="1123636"/>
            <a:ext cx="6528093" cy="181216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6" y="1123629"/>
            <a:ext cx="19205838" cy="1812163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8030" y="-26402"/>
            <a:ext cx="30360648" cy="21436429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3331" y="7497471"/>
            <a:ext cx="19291903" cy="5133261"/>
          </a:xfrm>
        </p:spPr>
        <p:txBody>
          <a:bodyPr anchor="b">
            <a:noAutofit/>
          </a:bodyPr>
          <a:lstStyle>
            <a:lvl1pPr algn="r">
              <a:defRPr sz="16838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31" y="12630727"/>
            <a:ext cx="19291903" cy="342019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25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5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76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02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27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53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79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34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691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343" y="8421458"/>
            <a:ext cx="21016888" cy="5695381"/>
          </a:xfrm>
        </p:spPr>
        <p:txBody>
          <a:bodyPr anchor="b"/>
          <a:lstStyle>
            <a:lvl1pPr algn="l">
              <a:defRPr sz="1247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8343" y="14116834"/>
            <a:ext cx="21016888" cy="2682775"/>
          </a:xfrm>
        </p:spPr>
        <p:txBody>
          <a:bodyPr anchor="t"/>
          <a:lstStyle>
            <a:lvl1pPr marL="0" indent="0" algn="l">
              <a:buNone/>
              <a:defRPr sz="623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996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347" y="1900767"/>
            <a:ext cx="21016885" cy="411832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8349" y="6736836"/>
            <a:ext cx="10224536" cy="12100463"/>
          </a:xfrm>
        </p:spPr>
        <p:txBody>
          <a:bodyPr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0693" y="6736841"/>
            <a:ext cx="10224539" cy="12100466"/>
          </a:xfrm>
        </p:spPr>
        <p:txBody>
          <a:bodyPr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941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346" y="1900767"/>
            <a:ext cx="21016881" cy="411832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8344" y="6738065"/>
            <a:ext cx="10233022" cy="1796817"/>
          </a:xfrm>
        </p:spPr>
        <p:txBody>
          <a:bodyPr anchor="b">
            <a:noAutofit/>
          </a:bodyPr>
          <a:lstStyle>
            <a:lvl1pPr marL="0" indent="0">
              <a:buNone/>
              <a:defRPr sz="7483" b="0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8344" y="8534887"/>
            <a:ext cx="10233022" cy="1030242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2204" y="6738065"/>
            <a:ext cx="10233022" cy="1796817"/>
          </a:xfrm>
        </p:spPr>
        <p:txBody>
          <a:bodyPr anchor="b">
            <a:noAutofit/>
          </a:bodyPr>
          <a:lstStyle>
            <a:lvl1pPr marL="0" indent="0">
              <a:buNone/>
              <a:defRPr sz="7483" b="0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204" y="8534887"/>
            <a:ext cx="10233022" cy="1030242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525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344" y="1900767"/>
            <a:ext cx="21016885" cy="411832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621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687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344" y="4672731"/>
            <a:ext cx="9238118" cy="3986328"/>
          </a:xfrm>
        </p:spPr>
        <p:txBody>
          <a:bodyPr anchor="b">
            <a:normAutofit/>
          </a:bodyPr>
          <a:lstStyle>
            <a:lvl1pPr>
              <a:defRPr sz="623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270" y="1605566"/>
            <a:ext cx="11210957" cy="1723173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8344" y="8659057"/>
            <a:ext cx="9238118" cy="8058456"/>
          </a:xfrm>
        </p:spPr>
        <p:txBody>
          <a:bodyPr>
            <a:normAutofit/>
          </a:bodyPr>
          <a:lstStyle>
            <a:lvl1pPr marL="0" indent="0">
              <a:buNone/>
              <a:defRPr sz="4365"/>
            </a:lvl1pPr>
            <a:lvl2pPr marL="1069196" indent="0">
              <a:buNone/>
              <a:defRPr sz="3274"/>
            </a:lvl2pPr>
            <a:lvl3pPr marL="2138393" indent="0">
              <a:buNone/>
              <a:defRPr sz="2806"/>
            </a:lvl3pPr>
            <a:lvl4pPr marL="3207589" indent="0">
              <a:buNone/>
              <a:defRPr sz="2339"/>
            </a:lvl4pPr>
            <a:lvl5pPr marL="4276786" indent="0">
              <a:buNone/>
              <a:defRPr sz="2339"/>
            </a:lvl5pPr>
            <a:lvl6pPr marL="5345982" indent="0">
              <a:buNone/>
              <a:defRPr sz="2339"/>
            </a:lvl6pPr>
            <a:lvl7pPr marL="6415179" indent="0">
              <a:buNone/>
              <a:defRPr sz="2339"/>
            </a:lvl7pPr>
            <a:lvl8pPr marL="7484375" indent="0">
              <a:buNone/>
              <a:defRPr sz="2339"/>
            </a:lvl8pPr>
            <a:lvl9pPr marL="8553572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2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382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344" y="14968537"/>
            <a:ext cx="21016885" cy="1767121"/>
          </a:xfrm>
        </p:spPr>
        <p:txBody>
          <a:bodyPr anchor="b">
            <a:normAutofit/>
          </a:bodyPr>
          <a:lstStyle>
            <a:lvl1pPr algn="l">
              <a:defRPr sz="7483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18344" y="1900767"/>
            <a:ext cx="21016885" cy="11991162"/>
          </a:xfrm>
        </p:spPr>
        <p:txBody>
          <a:bodyPr anchor="t"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4989"/>
            </a:lvl2pPr>
            <a:lvl3pPr marL="2851191" indent="0">
              <a:buNone/>
              <a:defRPr sz="4989"/>
            </a:lvl3pPr>
            <a:lvl4pPr marL="4276786" indent="0">
              <a:buNone/>
              <a:defRPr sz="4989"/>
            </a:lvl4pPr>
            <a:lvl5pPr marL="5702381" indent="0">
              <a:buNone/>
              <a:defRPr sz="4989"/>
            </a:lvl5pPr>
            <a:lvl6pPr marL="7127977" indent="0">
              <a:buNone/>
              <a:defRPr sz="4989"/>
            </a:lvl6pPr>
            <a:lvl7pPr marL="8553572" indent="0">
              <a:buNone/>
              <a:defRPr sz="4989"/>
            </a:lvl7pPr>
            <a:lvl8pPr marL="9979167" indent="0">
              <a:buNone/>
              <a:defRPr sz="4989"/>
            </a:lvl8pPr>
            <a:lvl9pPr marL="11404763" indent="0">
              <a:buNone/>
              <a:defRPr sz="498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8344" y="16735658"/>
            <a:ext cx="21016885" cy="2101644"/>
          </a:xfrm>
        </p:spPr>
        <p:txBody>
          <a:bodyPr>
            <a:normAutofit/>
          </a:bodyPr>
          <a:lstStyle>
            <a:lvl1pPr marL="0" indent="0">
              <a:buNone/>
              <a:defRPr sz="3742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598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347" y="1900767"/>
            <a:ext cx="21016885" cy="10612614"/>
          </a:xfrm>
        </p:spPr>
        <p:txBody>
          <a:bodyPr anchor="ctr">
            <a:normAutofit/>
          </a:bodyPr>
          <a:lstStyle>
            <a:lvl1pPr algn="l">
              <a:defRPr sz="1372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8347" y="13938955"/>
            <a:ext cx="21016885" cy="4898347"/>
          </a:xfrm>
        </p:spPr>
        <p:txBody>
          <a:bodyPr anchor="ctr">
            <a:normAutofit/>
          </a:bodyPr>
          <a:lstStyle>
            <a:lvl1pPr marL="0" indent="0" algn="l">
              <a:buNone/>
              <a:defRPr sz="56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6486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596" y="1900767"/>
            <a:ext cx="20104615" cy="9424635"/>
          </a:xfrm>
        </p:spPr>
        <p:txBody>
          <a:bodyPr anchor="ctr">
            <a:normAutofit/>
          </a:bodyPr>
          <a:lstStyle>
            <a:lvl1pPr algn="l">
              <a:defRPr sz="1372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45587" y="11325401"/>
            <a:ext cx="17944633" cy="118797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498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25595" indent="0">
              <a:buFontTx/>
              <a:buNone/>
              <a:defRPr/>
            </a:lvl2pPr>
            <a:lvl3pPr marL="2851191" indent="0">
              <a:buFontTx/>
              <a:buNone/>
              <a:defRPr/>
            </a:lvl3pPr>
            <a:lvl4pPr marL="4276786" indent="0">
              <a:buFontTx/>
              <a:buNone/>
              <a:defRPr/>
            </a:lvl4pPr>
            <a:lvl5pPr marL="570238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8343" y="13938955"/>
            <a:ext cx="21016888" cy="4898347"/>
          </a:xfrm>
        </p:spPr>
        <p:txBody>
          <a:bodyPr anchor="ctr">
            <a:normAutofit/>
          </a:bodyPr>
          <a:lstStyle>
            <a:lvl1pPr marL="0" indent="0" algn="l">
              <a:buNone/>
              <a:defRPr sz="56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598227" y="2464443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/>
          <a:p>
            <a:pPr lvl="0"/>
            <a:r>
              <a:rPr lang="en-US" sz="2494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341212" y="9000442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/>
          <a:p>
            <a:pPr lvl="0"/>
            <a:r>
              <a:rPr lang="en-US" sz="2494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12550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343" y="6024046"/>
            <a:ext cx="21016888" cy="8092788"/>
          </a:xfrm>
        </p:spPr>
        <p:txBody>
          <a:bodyPr anchor="b">
            <a:normAutofit/>
          </a:bodyPr>
          <a:lstStyle>
            <a:lvl1pPr algn="l">
              <a:defRPr sz="1372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8343" y="14116834"/>
            <a:ext cx="21016888" cy="4720468"/>
          </a:xfrm>
        </p:spPr>
        <p:txBody>
          <a:bodyPr anchor="t">
            <a:normAutofit/>
          </a:bodyPr>
          <a:lstStyle>
            <a:lvl1pPr marL="0" indent="0" algn="l">
              <a:buNone/>
              <a:defRPr sz="56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5416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596" y="1900767"/>
            <a:ext cx="20104615" cy="9424635"/>
          </a:xfrm>
        </p:spPr>
        <p:txBody>
          <a:bodyPr anchor="ctr">
            <a:normAutofit/>
          </a:bodyPr>
          <a:lstStyle>
            <a:lvl1pPr algn="l">
              <a:defRPr sz="1372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018338" y="12513380"/>
            <a:ext cx="21016891" cy="160345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748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25595" indent="0">
              <a:buFontTx/>
              <a:buNone/>
              <a:defRPr/>
            </a:lvl2pPr>
            <a:lvl3pPr marL="2851191" indent="0">
              <a:buFontTx/>
              <a:buNone/>
              <a:defRPr/>
            </a:lvl3pPr>
            <a:lvl4pPr marL="4276786" indent="0">
              <a:buFontTx/>
              <a:buNone/>
              <a:defRPr/>
            </a:lvl4pPr>
            <a:lvl5pPr marL="570238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8343" y="14116834"/>
            <a:ext cx="21016888" cy="4720468"/>
          </a:xfrm>
        </p:spPr>
        <p:txBody>
          <a:bodyPr anchor="t">
            <a:normAutofit/>
          </a:bodyPr>
          <a:lstStyle>
            <a:lvl1pPr marL="0" indent="0" algn="l">
              <a:buNone/>
              <a:defRPr sz="561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598227" y="2464443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/>
          <a:p>
            <a:pPr lvl="0"/>
            <a:r>
              <a:rPr lang="en-US" sz="2494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341212" y="9000442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/>
          <a:p>
            <a:pPr lvl="0"/>
            <a:r>
              <a:rPr lang="en-US" sz="2494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68220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036" y="1900767"/>
            <a:ext cx="20996195" cy="9424635"/>
          </a:xfrm>
        </p:spPr>
        <p:txBody>
          <a:bodyPr anchor="ctr">
            <a:normAutofit/>
          </a:bodyPr>
          <a:lstStyle>
            <a:lvl1pPr algn="l">
              <a:defRPr sz="1372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018338" y="12513380"/>
            <a:ext cx="21016891" cy="160345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7483">
                <a:solidFill>
                  <a:schemeClr val="accent1"/>
                </a:solidFill>
              </a:defRPr>
            </a:lvl1pPr>
            <a:lvl2pPr marL="1425595" indent="0">
              <a:buFontTx/>
              <a:buNone/>
              <a:defRPr/>
            </a:lvl2pPr>
            <a:lvl3pPr marL="2851191" indent="0">
              <a:buFontTx/>
              <a:buNone/>
              <a:defRPr/>
            </a:lvl3pPr>
            <a:lvl4pPr marL="4276786" indent="0">
              <a:buFontTx/>
              <a:buNone/>
              <a:defRPr/>
            </a:lvl4pPr>
            <a:lvl5pPr marL="570238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8343" y="14116834"/>
            <a:ext cx="21016888" cy="4720468"/>
          </a:xfrm>
        </p:spPr>
        <p:txBody>
          <a:bodyPr anchor="t">
            <a:normAutofit/>
          </a:bodyPr>
          <a:lstStyle>
            <a:lvl1pPr marL="0" indent="0" algn="l">
              <a:buNone/>
              <a:defRPr sz="561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7323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202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790507" y="1900768"/>
            <a:ext cx="3240785" cy="16374316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8344" y="1900768"/>
            <a:ext cx="17200407" cy="1637431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22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5" y="5339435"/>
            <a:ext cx="26112372" cy="8890225"/>
          </a:xfrm>
        </p:spPr>
        <p:txBody>
          <a:bodyPr anchor="b">
            <a:normAutofit/>
          </a:bodyPr>
          <a:lstStyle>
            <a:lvl1pPr>
              <a:defRPr sz="1986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5" y="14195365"/>
            <a:ext cx="26112372" cy="4677667"/>
          </a:xfrm>
        </p:spPr>
        <p:txBody>
          <a:bodyPr anchor="t">
            <a:normAutofit/>
          </a:bodyPr>
          <a:lstStyle>
            <a:lvl1pPr marL="0" indent="0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2pPr>
            <a:lvl3pPr marL="30274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3pPr>
            <a:lvl4pPr marL="4541163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88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60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32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04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766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8622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7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244109"/>
            <a:ext cx="12803892" cy="25745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8622" y="7818688"/>
            <a:ext cx="12803892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32" y="5244111"/>
            <a:ext cx="12866967" cy="257457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32" y="7818688"/>
            <a:ext cx="12866967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7"/>
            <a:ext cx="9763756" cy="4989504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>
              <a:defRPr sz="10594"/>
            </a:lvl1pPr>
            <a:lvl2pPr>
              <a:defRPr sz="9271"/>
            </a:lvl2pPr>
            <a:lvl3pPr>
              <a:defRPr sz="7947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6"/>
            <a:ext cx="9763756" cy="1187979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5"/>
            <a:ext cx="9763756" cy="4989512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 marL="0" indent="0">
              <a:buNone/>
              <a:defRPr sz="10594"/>
            </a:lvl1pPr>
            <a:lvl2pPr marL="1513721" indent="0">
              <a:buNone/>
              <a:defRPr sz="9271"/>
            </a:lvl2pPr>
            <a:lvl3pPr marL="3027442" indent="0">
              <a:buNone/>
              <a:defRPr sz="7947"/>
            </a:lvl3pPr>
            <a:lvl4pPr marL="4541163" indent="0">
              <a:buNone/>
              <a:defRPr sz="6622"/>
            </a:lvl4pPr>
            <a:lvl5pPr marL="6054884" indent="0">
              <a:buNone/>
              <a:defRPr sz="6622"/>
            </a:lvl5pPr>
            <a:lvl6pPr marL="7568605" indent="0">
              <a:buNone/>
              <a:defRPr sz="6622"/>
            </a:lvl6pPr>
            <a:lvl7pPr marL="9082324" indent="0">
              <a:buNone/>
              <a:defRPr sz="6622"/>
            </a:lvl7pPr>
            <a:lvl8pPr marL="10596045" indent="0">
              <a:buNone/>
              <a:defRPr sz="6622"/>
            </a:lvl8pPr>
            <a:lvl9pPr marL="12109766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8"/>
            <a:ext cx="9763756" cy="1187979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8622" y="1140461"/>
            <a:ext cx="26112372" cy="413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702302"/>
            <a:ext cx="26112372" cy="135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60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99070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42" rtl="0" eaLnBrk="1" latinLnBrk="0" hangingPunct="1">
        <a:lnSpc>
          <a:spcPct val="90000"/>
        </a:lnSpc>
        <a:spcBef>
          <a:spcPct val="0"/>
        </a:spcBef>
        <a:buNone/>
        <a:defRPr sz="145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0" indent="-756860" algn="l" defTabSz="3027442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581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47" kern="1200">
          <a:solidFill>
            <a:schemeClr val="tx1"/>
          </a:solidFill>
          <a:latin typeface="+mn-lt"/>
          <a:ea typeface="+mn-ea"/>
          <a:cs typeface="+mn-cs"/>
        </a:defRPr>
      </a:lvl2pPr>
      <a:lvl3pPr marL="3784302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23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744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5465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9186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907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6628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721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442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1163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88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60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232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604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9766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28032" y="-26402"/>
            <a:ext cx="30360652" cy="21436429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8346" y="1900767"/>
            <a:ext cx="21016881" cy="41183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8344" y="6736841"/>
            <a:ext cx="21016885" cy="12100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896472" y="18837307"/>
            <a:ext cx="2265118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8346" y="18837307"/>
            <a:ext cx="15306375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37920" y="18837307"/>
            <a:ext cx="1697312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accent1"/>
                </a:solidFill>
              </a:defRPr>
            </a:lvl1pPr>
          </a:lstStyle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64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1425595" rtl="0" eaLnBrk="1" latinLnBrk="0" hangingPunct="1">
        <a:spcBef>
          <a:spcPct val="0"/>
        </a:spcBef>
        <a:buNone/>
        <a:defRPr sz="11225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069196" indent="-1069196" algn="l" defTabSz="1425595" rtl="0" eaLnBrk="1" latinLnBrk="0" hangingPunct="1">
        <a:spcBef>
          <a:spcPts val="311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316592" indent="-890997" algn="l" defTabSz="1425595" rtl="0" eaLnBrk="1" latinLnBrk="0" hangingPunct="1">
        <a:spcBef>
          <a:spcPts val="311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98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563988" indent="-712798" algn="l" defTabSz="1425595" rtl="0" eaLnBrk="1" latinLnBrk="0" hangingPunct="1">
        <a:spcBef>
          <a:spcPts val="311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989584" indent="-712798" algn="l" defTabSz="1425595" rtl="0" eaLnBrk="1" latinLnBrk="0" hangingPunct="1">
        <a:spcBef>
          <a:spcPts val="311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4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415179" indent="-712798" algn="l" defTabSz="1425595" rtl="0" eaLnBrk="1" latinLnBrk="0" hangingPunct="1">
        <a:spcBef>
          <a:spcPts val="311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4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7840774" indent="-712798" algn="l" defTabSz="1425595" rtl="0" eaLnBrk="1" latinLnBrk="0" hangingPunct="1">
        <a:spcBef>
          <a:spcPts val="311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4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266370" indent="-712798" algn="l" defTabSz="1425595" rtl="0" eaLnBrk="1" latinLnBrk="0" hangingPunct="1">
        <a:spcBef>
          <a:spcPts val="311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4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0691965" indent="-712798" algn="l" defTabSz="1425595" rtl="0" eaLnBrk="1" latinLnBrk="0" hangingPunct="1">
        <a:spcBef>
          <a:spcPts val="311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4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117560" indent="-712798" algn="l" defTabSz="1425595" rtl="0" eaLnBrk="1" latinLnBrk="0" hangingPunct="1">
        <a:spcBef>
          <a:spcPts val="311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4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hyperlink" Target="mailto:mikhaylovaem87@gmail.com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www.flickr.com/photos/61218143@N04/1676244226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2483A49-8368-4F2F-94FA-D9A43AD5573B}"/>
              </a:ext>
            </a:extLst>
          </p:cNvPr>
          <p:cNvSpPr/>
          <p:nvPr/>
        </p:nvSpPr>
        <p:spPr>
          <a:xfrm>
            <a:off x="769302" y="4664948"/>
            <a:ext cx="28802409" cy="18671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В настоящее  время обсуждаются перспективы использования биотехнологических подходов в лесном хозяйстве. Фундаментальные и прикладные работы направлены на получение  посадочного материала хвойных пород деревьев,  производство биологических средств защиты лесов, создание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криобанков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для сохранения генетических ресурсов и т.д.</a:t>
            </a:r>
          </a:p>
        </p:txBody>
      </p:sp>
      <p:sp>
        <p:nvSpPr>
          <p:cNvPr id="60" name="Text Box 122">
            <a:extLst>
              <a:ext uri="{FF2B5EF4-FFF2-40B4-BE49-F238E27FC236}">
                <a16:creationId xmlns:a16="http://schemas.microsoft.com/office/drawing/2014/main" id="{3EE68883-82DA-46FF-9B23-5441C1D2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774" y="-66381"/>
            <a:ext cx="15313314" cy="4016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БИОТЕХНОЛОГИЧЕСКИЕ АСПЕКТЫ ПОЛУЧЕНИЯ </a:t>
            </a:r>
          </a:p>
          <a:p>
            <a:pPr algn="ctr" eaLnBrk="1" hangingPunct="1"/>
            <a:r>
              <a:rPr lang="ru-RU" sz="4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ПОСАДОЧНОГО МАТЕРИАЛА ХВОЙНЫХ КУЛЬТУР</a:t>
            </a:r>
          </a:p>
          <a:p>
            <a:pPr algn="ctr" eaLnBrk="1" hangingPunct="1"/>
            <a:endParaRPr lang="ru-RU" sz="4800" dirty="0">
              <a:latin typeface="+mn-lt"/>
            </a:endParaRPr>
          </a:p>
          <a:p>
            <a:pPr algn="ctr" eaLnBrk="1" hangingPunct="1"/>
            <a:endParaRPr lang="en-US" sz="7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1" name="Text Box 123">
            <a:extLst>
              <a:ext uri="{FF2B5EF4-FFF2-40B4-BE49-F238E27FC236}">
                <a16:creationId xmlns:a16="http://schemas.microsoft.com/office/drawing/2014/main" id="{6A743CFB-1E9E-4A37-B8A4-46DF96244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4616" y="2096922"/>
            <a:ext cx="21795854" cy="91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450215" algn="ctr"/>
            <a:r>
              <a:rPr lang="ru-RU" sz="2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Руководитель к.б.н., доцент Е.А. </a:t>
            </a:r>
            <a:r>
              <a:rPr lang="ru-RU" sz="2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Прутенская</a:t>
            </a:r>
            <a:endParaRPr lang="ru-RU" sz="28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450215" algn="ctr"/>
            <a:r>
              <a:rPr lang="ru-RU" sz="2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Тверской государственный технический университет,  кафедра биотехнологии, химии и стандартизации</a:t>
            </a:r>
          </a:p>
          <a:p>
            <a:pPr indent="450215" algn="just"/>
            <a:r>
              <a:rPr lang="ru-RU" sz="2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D020DFE-84C5-477C-BFA9-7758B8D4A946}"/>
              </a:ext>
            </a:extLst>
          </p:cNvPr>
          <p:cNvSpPr txBox="1"/>
          <p:nvPr/>
        </p:nvSpPr>
        <p:spPr>
          <a:xfrm>
            <a:off x="8272044" y="20620594"/>
            <a:ext cx="13575153" cy="5001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68568" tIns="34284" rIns="68568" bIns="34284" rtlCol="0">
            <a:spAutoFit/>
          </a:bodyPr>
          <a:lstStyle/>
          <a:p>
            <a:r>
              <a:rPr lang="ru-RU" sz="2800" dirty="0" err="1"/>
              <a:t>Миайлова</a:t>
            </a:r>
            <a:r>
              <a:rPr lang="ru-RU" sz="2800" dirty="0"/>
              <a:t> Елена</a:t>
            </a:r>
            <a:r>
              <a:rPr lang="en-US" sz="2800" dirty="0"/>
              <a:t> </a:t>
            </a:r>
            <a:r>
              <a:rPr lang="ru-RU" sz="2800" dirty="0"/>
              <a:t>Михайловна	</a:t>
            </a:r>
            <a:r>
              <a:rPr lang="en-US" sz="2800" dirty="0"/>
              <a:t>Email:</a:t>
            </a:r>
            <a:r>
              <a:rPr lang="ru-RU" sz="2800" dirty="0"/>
              <a:t>  </a:t>
            </a:r>
            <a:r>
              <a:rPr lang="en-US" sz="2800" dirty="0">
                <a:hlinkClick r:id="rId2"/>
              </a:rPr>
              <a:t>mikhaylovaem87@gmail.com</a:t>
            </a:r>
            <a:endParaRPr lang="en-US" sz="28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5486FAA-5E4B-4EF3-A97C-86613A089D0A}"/>
              </a:ext>
            </a:extLst>
          </p:cNvPr>
          <p:cNvSpPr txBox="1"/>
          <p:nvPr/>
        </p:nvSpPr>
        <p:spPr>
          <a:xfrm>
            <a:off x="3053998" y="20497484"/>
            <a:ext cx="2262455" cy="623235"/>
          </a:xfrm>
          <a:prstGeom prst="rect">
            <a:avLst/>
          </a:prstGeom>
          <a:noFill/>
        </p:spPr>
        <p:txBody>
          <a:bodyPr wrap="none" lIns="68568" tIns="34284" rIns="68568" bIns="34284" rtlCol="0">
            <a:spAutoFit/>
          </a:bodyPr>
          <a:lstStyle/>
          <a:p>
            <a:r>
              <a:rPr lang="ru-RU" sz="3600" b="1" dirty="0"/>
              <a:t>Контакты</a:t>
            </a:r>
            <a:endParaRPr lang="en-US" sz="3600" b="1" dirty="0"/>
          </a:p>
        </p:txBody>
      </p:sp>
      <p:sp>
        <p:nvSpPr>
          <p:cNvPr id="81" name="Text Box 180">
            <a:extLst>
              <a:ext uri="{FF2B5EF4-FFF2-40B4-BE49-F238E27FC236}">
                <a16:creationId xmlns:a16="http://schemas.microsoft.com/office/drawing/2014/main" id="{87A42CD2-0AFD-45F6-976B-4B5AE8618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302" y="17744198"/>
            <a:ext cx="4311148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Рис 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1.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Название рисунка 1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2" name="Text Box 181">
            <a:extLst>
              <a:ext uri="{FF2B5EF4-FFF2-40B4-BE49-F238E27FC236}">
                <a16:creationId xmlns:a16="http://schemas.microsoft.com/office/drawing/2014/main" id="{61286536-4EC1-4DA5-850B-BEF3F0AF0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999" y="16769207"/>
            <a:ext cx="4529573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Рис. 2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Название рисунка 2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C6952C5-2D6C-415A-B9D9-D43C62541E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684"/>
            <a:ext cx="2381250" cy="2381250"/>
          </a:xfrm>
          <a:prstGeom prst="rect">
            <a:avLst/>
          </a:prstGeom>
        </p:spPr>
      </p:pic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01B5A637-E51C-4DDF-B5F7-45C65F530A40}"/>
              </a:ext>
            </a:extLst>
          </p:cNvPr>
          <p:cNvSpPr/>
          <p:nvPr/>
        </p:nvSpPr>
        <p:spPr>
          <a:xfrm>
            <a:off x="541055" y="8750350"/>
            <a:ext cx="28919771" cy="29064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_tradnl" sz="40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Symbol"/>
              </a:rPr>
              <a:t>быстрое размножение ценных клонов; </a:t>
            </a:r>
            <a:endParaRPr lang="ru-RU" sz="40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OpenSymbol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_tradnl" sz="40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Symbol"/>
              </a:rPr>
              <a:t>возможность работы в течении всего года;</a:t>
            </a:r>
            <a:endParaRPr lang="ru-RU" sz="40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OpenSymbol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_tradnl" sz="40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Symbol"/>
              </a:rPr>
              <a:t>паспортизация сортов и форм с помощью молекулярно-генетического маркирования и установление филлогенетических связей; </a:t>
            </a:r>
            <a:endParaRPr lang="ru-RU" sz="40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OpenSymbol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s-ES_tradnl" sz="40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Symbol"/>
              </a:rPr>
              <a:t>длительное хранение материала в условиях in vitro. </a:t>
            </a:r>
            <a:endParaRPr lang="ru-RU" sz="40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OpenSymbol"/>
            </a:endParaRPr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37A899F7-B0BA-468E-A33B-F76EEF9F456D}"/>
              </a:ext>
            </a:extLst>
          </p:cNvPr>
          <p:cNvSpPr/>
          <p:nvPr/>
        </p:nvSpPr>
        <p:spPr>
          <a:xfrm>
            <a:off x="608240" y="13702006"/>
            <a:ext cx="28902760" cy="21031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эсперимента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была выбрана сосна. 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Объектами исследований были семена хвойных растений. В качестве регуляторов роста в питательную среду добавляли меланины в различных концентрациях.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Сравнивались годовые приросты сосновых молодняков в природных условиях (лес) с годовыми приростами сосен в искусственных условиях (ботанический сад).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2C67E64F-A8E2-4926-93FE-C5ECD3A83B09}"/>
              </a:ext>
            </a:extLst>
          </p:cNvPr>
          <p:cNvSpPr/>
          <p:nvPr/>
        </p:nvSpPr>
        <p:spPr>
          <a:xfrm>
            <a:off x="736401" y="17622939"/>
            <a:ext cx="28802409" cy="25280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just"/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астения в искусственных условиях растут быстрее, в следствие применения подкормок и стимуляторов роста…</a:t>
            </a:r>
            <a:r>
              <a:rPr lang="ru-RU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Замедленный рост в природных условиях связан с конкуренцией и низкой скоростью прорастания семян, а это приводит к появлению «слабых» деревьев (саженцев). Стимуляция роста семенного материала приводит к хорошему посадочному материалу и как следствие, деревья дают больший прирост в начальный период своего развития.</a:t>
            </a:r>
          </a:p>
        </p:txBody>
      </p:sp>
      <p:sp>
        <p:nvSpPr>
          <p:cNvPr id="5" name="Волна 4">
            <a:extLst>
              <a:ext uri="{FF2B5EF4-FFF2-40B4-BE49-F238E27FC236}">
                <a16:creationId xmlns:a16="http://schemas.microsoft.com/office/drawing/2014/main" id="{F6328102-793E-4197-8E11-1438C3A36F83}"/>
              </a:ext>
            </a:extLst>
          </p:cNvPr>
          <p:cNvSpPr/>
          <p:nvPr/>
        </p:nvSpPr>
        <p:spPr>
          <a:xfrm>
            <a:off x="10417859" y="3304865"/>
            <a:ext cx="7751139" cy="91784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Введение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6" name="Волна 35">
            <a:extLst>
              <a:ext uri="{FF2B5EF4-FFF2-40B4-BE49-F238E27FC236}">
                <a16:creationId xmlns:a16="http://schemas.microsoft.com/office/drawing/2014/main" id="{2D4113E3-24F7-455F-B146-CCA2EA4C943E}"/>
              </a:ext>
            </a:extLst>
          </p:cNvPr>
          <p:cNvSpPr/>
          <p:nvPr/>
        </p:nvSpPr>
        <p:spPr>
          <a:xfrm>
            <a:off x="10417859" y="6961901"/>
            <a:ext cx="7751139" cy="107988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Преимущества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7" name="Волна 36">
            <a:extLst>
              <a:ext uri="{FF2B5EF4-FFF2-40B4-BE49-F238E27FC236}">
                <a16:creationId xmlns:a16="http://schemas.microsoft.com/office/drawing/2014/main" id="{BD02BB21-381B-4A0F-8BAE-9EF35807FCEC}"/>
              </a:ext>
            </a:extLst>
          </p:cNvPr>
          <p:cNvSpPr/>
          <p:nvPr/>
        </p:nvSpPr>
        <p:spPr>
          <a:xfrm>
            <a:off x="10417860" y="12050871"/>
            <a:ext cx="7751139" cy="113706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Методы и материалы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9" name="Волна 38">
            <a:extLst>
              <a:ext uri="{FF2B5EF4-FFF2-40B4-BE49-F238E27FC236}">
                <a16:creationId xmlns:a16="http://schemas.microsoft.com/office/drawing/2014/main" id="{7F90500C-A4E7-41E0-BBD0-2A81E8F89F65}"/>
              </a:ext>
            </a:extLst>
          </p:cNvPr>
          <p:cNvSpPr/>
          <p:nvPr/>
        </p:nvSpPr>
        <p:spPr>
          <a:xfrm>
            <a:off x="10417858" y="16232536"/>
            <a:ext cx="7751139" cy="93252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Вывод</a:t>
            </a:r>
            <a:endParaRPr lang="en-US" sz="5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469D1598-E0B0-4351-B269-F56930F7BBFB}"/>
              </a:ext>
            </a:extLst>
          </p:cNvPr>
          <p:cNvSpPr/>
          <p:nvPr/>
        </p:nvSpPr>
        <p:spPr>
          <a:xfrm>
            <a:off x="24174789" y="566658"/>
            <a:ext cx="5827290" cy="26650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altLang="ru-RU" sz="3200" b="1" dirty="0">
              <a:solidFill>
                <a:srgbClr val="FFFF0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научно-техническая конференция молодых учёных </a:t>
            </a:r>
          </a:p>
          <a:p>
            <a:pPr algn="ctr"/>
            <a:r>
              <a:rPr lang="ru-RU" alt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«Физика, химия и новые технологии»</a:t>
            </a:r>
          </a:p>
          <a:p>
            <a:pPr algn="ctr"/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C14C6F-4E3E-4DFA-808E-0807DED25A53}"/>
              </a:ext>
            </a:extLst>
          </p:cNvPr>
          <p:cNvSpPr txBox="1"/>
          <p:nvPr/>
        </p:nvSpPr>
        <p:spPr>
          <a:xfrm>
            <a:off x="23278788" y="21015568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>
                <a:hlinkClick r:id="rId4" tooltip="https://www.flickr.com/photos/61218143@N04/16762442267"/>
              </a:rPr>
              <a:t>Это изображение</a:t>
            </a:r>
            <a:r>
              <a:rPr lang="ru-RU" sz="900"/>
              <a:t>, автор: Неизвестный автор, лицензия: </a:t>
            </a:r>
            <a:r>
              <a:rPr lang="ru-RU" sz="900">
                <a:hlinkClick r:id="rId5" tooltip="https://creativecommons.org/licenses/by-sa/3.0/"/>
              </a:rPr>
              <a:t>CC BY-SA</a:t>
            </a:r>
            <a:endParaRPr lang="ru-RU" sz="900"/>
          </a:p>
        </p:txBody>
      </p:sp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id="{CF0279F1-7410-496B-BC27-4B9A4A157431}"/>
              </a:ext>
            </a:extLst>
          </p:cNvPr>
          <p:cNvSpPr/>
          <p:nvPr/>
        </p:nvSpPr>
        <p:spPr>
          <a:xfrm>
            <a:off x="3186779" y="301071"/>
            <a:ext cx="3308441" cy="238125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alt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8E01A16-DC68-4B28-A7C6-FC82FE6459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316998" y="490650"/>
            <a:ext cx="3048001" cy="208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55720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275</Words>
  <Application>Microsoft Office PowerPoint</Application>
  <PresentationFormat>Произвольный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OpenSymbol</vt:lpstr>
      <vt:lpstr>Symbol</vt:lpstr>
      <vt:lpstr>Times New Roman</vt:lpstr>
      <vt:lpstr>Trebuchet MS</vt:lpstr>
      <vt:lpstr>Wingdings 2</vt:lpstr>
      <vt:lpstr>Wingdings 3</vt:lpstr>
      <vt:lpstr>HDOfficeLightV0</vt:lpstr>
      <vt:lpstr>Аспект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Русакова Наталья Петровна</cp:lastModifiedBy>
  <cp:revision>42</cp:revision>
  <dcterms:created xsi:type="dcterms:W3CDTF">2017-10-02T13:44:20Z</dcterms:created>
  <dcterms:modified xsi:type="dcterms:W3CDTF">2021-03-30T08:27:16Z</dcterms:modified>
</cp:coreProperties>
</file>