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0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502"/>
    <p:restoredTop sz="94620"/>
  </p:normalViewPr>
  <p:slideViewPr>
    <p:cSldViewPr snapToGrid="0">
      <p:cViewPr>
        <p:scale>
          <a:sx n="30" d="100"/>
          <a:sy n="30" d="100"/>
        </p:scale>
        <p:origin x="3498" y="-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7093F418-8387-6A0E-2D64-4D22054BBF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18F0B08-6AFC-2947-F4FD-EC1F45324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1DD3031-E4FF-784B-ABB0-B84449DC052F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xmlns="" id="{0C09B107-73E7-97A0-2C65-8E1B326A2D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xmlns="" id="{678228E4-F605-C1AB-9226-80BAE11B9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251FFC0-03CC-EA93-2A80-F612B842AB1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0166407-FE7B-811B-F452-AED7EDB85F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4B64B64-ADE9-F744-8B6D-BE6FD139D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179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478088" rtl="0" fontAlgn="base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1238250" algn="l" defTabSz="2478088" rtl="0" fontAlgn="base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2478088" algn="l" defTabSz="2478088" rtl="0" fontAlgn="base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3717925" algn="l" defTabSz="2478088" rtl="0" fontAlgn="base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4957763" algn="l" defTabSz="2478088" rtl="0" fontAlgn="base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7634" y="10536481"/>
            <a:ext cx="16228357" cy="7266051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 algn="ctr">
              <a:defRPr sz="8185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7120" y="19214669"/>
            <a:ext cx="11929390" cy="5473615"/>
          </a:xfrm>
          <a:noFill/>
        </p:spPr>
        <p:txBody>
          <a:bodyPr/>
          <a:lstStyle>
            <a:lvl1pPr marL="0" indent="0" algn="ctr">
              <a:buNone/>
              <a:defRPr sz="444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69162" indent="0" algn="ctr">
              <a:buNone/>
              <a:defRPr sz="4443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983070-5577-AACB-D4ED-13B8B9FEE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FF78E-AA61-724D-B3D1-962B6C9CFE7F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8C99FC-3867-0A61-C4B9-EED0897D2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A68AA9-2D83-CBD8-E2BC-93A4A4A52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A95A5-028F-5A46-A2D2-3E2407E0C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27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C3F4F1-088E-0010-4FB8-1A3B585F2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99492-D88D-294A-9F4A-63B6AF481D84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945A9E-7966-A74C-A2C5-D1F6C2349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A9B5A6-A7A1-A7B8-826F-E9887619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6A659-AF5C-4241-99E2-EE349E503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59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176747" y="4137613"/>
            <a:ext cx="2464743" cy="219999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55806" y="4137613"/>
            <a:ext cx="11028969" cy="219999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AC974E-2E3F-7070-BD34-DC7C3E965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C2E2F-BB17-4D49-BB75-F7D2D1DD4B1C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D50377-711B-EE4C-1022-4C596FC38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707BC9-9768-352E-861C-F30C1970B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45BA-2E69-6844-B5CF-D0A0D5420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9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6C08BA-700F-5DE8-138D-2CC4A50B3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9DCFE-11FA-254E-8AA1-798FFBDCA77F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6B2452-0ABE-C850-D34F-CED43B79D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5A80AC-C7B0-E260-5E4E-009A6574D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217DC-E093-2148-9781-14B71508E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07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419" y="10536481"/>
            <a:ext cx="16230171" cy="7266051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>
              <a:defRPr sz="8185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7120" y="19214320"/>
            <a:ext cx="11929390" cy="5584810"/>
          </a:xfrm>
        </p:spPr>
        <p:txBody>
          <a:bodyPr anchor="t" anchorCtr="1"/>
          <a:lstStyle>
            <a:lvl1pPr marL="0" indent="0">
              <a:buNone/>
              <a:defRPr sz="4443">
                <a:solidFill>
                  <a:schemeClr val="tx1"/>
                </a:solidFill>
              </a:defRPr>
            </a:lvl1pPr>
            <a:lvl2pPr marL="1069162" indent="0">
              <a:buNone/>
              <a:defRPr sz="4443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7A3DE6-4FB9-528F-84AB-B39C97273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3BDC1-FF43-CC4A-BC1B-32AAB4209132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CF367A-BCBE-694B-0B4A-D0C538915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AA36A5-C697-CECA-5D70-0DDBAD86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40301-31D9-CC41-9C15-10FBAECD6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24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7633" y="11645865"/>
            <a:ext cx="7689179" cy="1369395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6812" y="11645865"/>
            <a:ext cx="7695009" cy="1369395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048B999-555C-61B5-96C4-26153BF6C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25A59-6F24-B443-8AD1-A1DFF0DD383D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DA6166D-F701-046D-0127-E6954179A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1D8CBE5-5793-4C6D-9273-425CC4B5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6809A-CDCC-4D42-8A6D-CCDA9296B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14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7632" y="10212849"/>
            <a:ext cx="7689181" cy="3108251"/>
          </a:xfrm>
        </p:spPr>
        <p:txBody>
          <a:bodyPr anchor="b" anchorCtr="1"/>
          <a:lstStyle>
            <a:lvl1pPr marL="0" indent="0" algn="ctr">
              <a:buNone/>
              <a:defRPr sz="4443" b="0" cap="all" spc="234" baseline="0">
                <a:solidFill>
                  <a:schemeClr val="tx2"/>
                </a:solidFill>
              </a:defRPr>
            </a:lvl1pPr>
            <a:lvl2pPr marL="1069162" indent="0">
              <a:buNone/>
              <a:defRPr sz="4443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7632" y="13876139"/>
            <a:ext cx="7689181" cy="114636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6812" y="13876139"/>
            <a:ext cx="7695009" cy="11463684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116812" y="10212849"/>
            <a:ext cx="7695009" cy="3108251"/>
          </a:xfrm>
        </p:spPr>
        <p:txBody>
          <a:bodyPr anchor="b" anchorCtr="1"/>
          <a:lstStyle>
            <a:lvl1pPr marL="0" indent="0" algn="ctr">
              <a:buNone/>
              <a:defRPr sz="4443" b="0" cap="all" spc="234" baseline="0">
                <a:solidFill>
                  <a:schemeClr val="tx2"/>
                </a:solidFill>
              </a:defRPr>
            </a:lvl1pPr>
            <a:lvl2pPr marL="1069162" indent="0">
              <a:buNone/>
              <a:defRPr sz="4443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AC6B63F9-62A8-0936-3AE3-F136335247A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CEBC3-ABB8-BB4D-965D-7217C53FE18C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041110-F877-B341-8076-90FE9BEBF4F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3F71030-2156-783F-4E2A-D86E01A99BA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13ADD-CC55-5B40-B201-8927F8CEE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27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6EA02894-E153-6F25-087F-A0F20CC0B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15DF-3E6B-E147-819E-C474A5F7E394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5DF1E2FF-D95E-E77A-B05E-41B3DA160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4A29DFB6-5D22-6261-12F2-D89E5EF4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141C8-9A61-3F4D-B442-F105272AB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23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AC8FA841-DDDD-67E3-EBB4-19E286F80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B3DA3-1D13-764F-92C9-C5F4C19674AB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F0AFE534-D78A-EC3C-04C5-F4448068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8853E09B-5EE4-6E4B-16AB-AF25CD4E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C519B-AF61-D74B-A1DF-1090B00F9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92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5">
            <a:extLst>
              <a:ext uri="{FF2B5EF4-FFF2-40B4-BE49-F238E27FC236}">
                <a16:creationId xmlns:a16="http://schemas.microsoft.com/office/drawing/2014/main" xmlns="" id="{002F7E92-F506-F2F7-8BF0-D4DBE4589DD7}"/>
              </a:ext>
            </a:extLst>
          </p:cNvPr>
          <p:cNvSpPr/>
          <p:nvPr/>
        </p:nvSpPr>
        <p:spPr>
          <a:xfrm>
            <a:off x="10691813" y="0"/>
            <a:ext cx="10691812" cy="30275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11" y="9905572"/>
            <a:ext cx="7695191" cy="5039234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Ctr="1"/>
          <a:lstStyle>
            <a:lvl1pPr>
              <a:defRPr sz="4911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4453" y="3552292"/>
            <a:ext cx="8446532" cy="23170630"/>
          </a:xfrm>
        </p:spPr>
        <p:txBody>
          <a:bodyPr/>
          <a:lstStyle>
            <a:lvl1pPr>
              <a:defRPr sz="4443">
                <a:solidFill>
                  <a:schemeClr val="tx1"/>
                </a:solidFill>
              </a:defRPr>
            </a:lvl1pPr>
            <a:lvl2pPr>
              <a:defRPr sz="3742">
                <a:solidFill>
                  <a:schemeClr val="tx1"/>
                </a:solidFill>
              </a:defRPr>
            </a:lvl2pPr>
            <a:lvl3pPr>
              <a:defRPr sz="3742">
                <a:solidFill>
                  <a:schemeClr val="tx1"/>
                </a:solidFill>
              </a:defRPr>
            </a:lvl3pPr>
            <a:lvl4pPr>
              <a:defRPr sz="3742">
                <a:solidFill>
                  <a:schemeClr val="tx1"/>
                </a:solidFill>
              </a:defRPr>
            </a:lvl4pPr>
            <a:lvl5pPr>
              <a:defRPr sz="3742">
                <a:solidFill>
                  <a:schemeClr val="tx1"/>
                </a:solidFill>
              </a:defRPr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8080" y="15671409"/>
            <a:ext cx="6655653" cy="9685755"/>
          </a:xfrm>
        </p:spPr>
        <p:txBody>
          <a:bodyPr anchor="t" anchorCtr="1"/>
          <a:lstStyle>
            <a:lvl1pPr marL="0" indent="0" algn="ctr">
              <a:buNone/>
              <a:defRPr sz="3508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8">
            <a:extLst>
              <a:ext uri="{FF2B5EF4-FFF2-40B4-BE49-F238E27FC236}">
                <a16:creationId xmlns:a16="http://schemas.microsoft.com/office/drawing/2014/main" xmlns="" id="{7D9230B5-117B-3759-A8FA-F92B9A96A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95C5-3F60-7C45-A655-8F159307ED2E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xmlns="" id="{983E5382-1CE4-3AAE-7055-1C46238D7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98600" y="27530425"/>
            <a:ext cx="8901113" cy="1412875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xmlns="" id="{D276940D-3511-1FBF-B781-5D87D1FE3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70366-3C6E-9643-A716-6795BED73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91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854" y="9905566"/>
            <a:ext cx="7698105" cy="5045869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Ctr="1">
            <a:noAutofit/>
          </a:bodyPr>
          <a:lstStyle>
            <a:lvl1pPr>
              <a:defRPr sz="4911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691813" y="0"/>
            <a:ext cx="10702507" cy="30275213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8080" y="15671416"/>
            <a:ext cx="6655653" cy="9685759"/>
          </a:xfrm>
        </p:spPr>
        <p:txBody>
          <a:bodyPr anchor="t" anchorCtr="1"/>
          <a:lstStyle>
            <a:lvl1pPr marL="0" indent="0" algn="ctr">
              <a:buNone/>
              <a:defRPr sz="3508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xmlns="" id="{74F1E06E-94DA-C3ED-9300-52AE6D417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479D4EED-83B4-604E-9D91-CEEBD94A4858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xmlns="" id="{42D67904-1DEA-F357-ECAA-A1AD7402E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97013" y="27530425"/>
            <a:ext cx="8894762" cy="1412875"/>
          </a:xfrm>
        </p:spPr>
        <p:txBody>
          <a:bodyPr>
            <a:normAutofit/>
          </a:bodyPr>
          <a:lstStyle>
            <a:lvl1pPr>
              <a:defRPr dirty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xmlns="" id="{24A1B6C5-23D7-A11B-B625-949319705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48EAF-8153-7F47-93A5-D504C7351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52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87322B1-D1B7-8436-3ABA-60C576CBE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6025" y="4259263"/>
            <a:ext cx="13885863" cy="5246687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F2BF66-A707-5922-B477-EFFE24E60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56025" y="11645900"/>
            <a:ext cx="13885863" cy="13693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B74C13-9DDB-3A0A-88BE-8F18F8B8D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982700" y="27541538"/>
            <a:ext cx="4829175" cy="1430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339" smtClean="0">
                <a:solidFill>
                  <a:schemeClr val="tx1">
                    <a:alpha val="7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8A0605-3434-E148-93B3-3FDF0017E25D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E00BAA-D37B-2FA6-C05F-AA74FFD841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8100" y="27530425"/>
            <a:ext cx="10655300" cy="1412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2339">
                <a:solidFill>
                  <a:schemeClr val="tx1">
                    <a:alpha val="7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AD0A74-48A8-D952-C5F0-D6FDA5943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269075" y="27449463"/>
            <a:ext cx="855663" cy="1614487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572" spc="0" baseline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5673D11-3BC2-434C-89DC-EF232FDC9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3" r:id="rId8"/>
    <p:sldLayoutId id="2147483974" r:id="rId9"/>
    <p:sldLayoutId id="2147483971" r:id="rId10"/>
    <p:sldLayoutId id="2147483972" r:id="rId11"/>
  </p:sldLayoutIdLst>
  <p:txStyles>
    <p:titleStyle>
      <a:lvl1pPr algn="ctr" defTabSz="2136775" rtl="0" fontAlgn="base">
        <a:lnSpc>
          <a:spcPct val="90000"/>
        </a:lnSpc>
        <a:spcBef>
          <a:spcPct val="0"/>
        </a:spcBef>
        <a:spcAft>
          <a:spcPct val="0"/>
        </a:spcAft>
        <a:defRPr sz="6000" kern="1200" cap="all" spc="468">
          <a:solidFill>
            <a:srgbClr val="262626"/>
          </a:solidFill>
          <a:latin typeface="+mj-lt"/>
          <a:ea typeface="+mj-ea"/>
          <a:cs typeface="+mj-cs"/>
        </a:defRPr>
      </a:lvl1pPr>
      <a:lvl2pPr algn="ctr" defTabSz="2136775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rgbClr val="262626"/>
          </a:solidFill>
          <a:latin typeface="Gill Sans MT" panose="020B0502020104020203" pitchFamily="34" charset="0"/>
        </a:defRPr>
      </a:lvl2pPr>
      <a:lvl3pPr algn="ctr" defTabSz="2136775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rgbClr val="262626"/>
          </a:solidFill>
          <a:latin typeface="Gill Sans MT" panose="020B0502020104020203" pitchFamily="34" charset="0"/>
        </a:defRPr>
      </a:lvl3pPr>
      <a:lvl4pPr algn="ctr" defTabSz="2136775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rgbClr val="262626"/>
          </a:solidFill>
          <a:latin typeface="Gill Sans MT" panose="020B0502020104020203" pitchFamily="34" charset="0"/>
        </a:defRPr>
      </a:lvl4pPr>
      <a:lvl5pPr algn="ctr" defTabSz="2136775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rgbClr val="262626"/>
          </a:solidFill>
          <a:latin typeface="Gill Sans MT" panose="020B0502020104020203" pitchFamily="34" charset="0"/>
        </a:defRPr>
      </a:lvl5pPr>
      <a:lvl6pPr marL="457200" algn="ctr" defTabSz="2136775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rgbClr val="262626"/>
          </a:solidFill>
          <a:latin typeface="Gill Sans MT" panose="020B0502020104020203" pitchFamily="34" charset="0"/>
        </a:defRPr>
      </a:lvl6pPr>
      <a:lvl7pPr marL="914400" algn="ctr" defTabSz="2136775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rgbClr val="262626"/>
          </a:solidFill>
          <a:latin typeface="Gill Sans MT" panose="020B0502020104020203" pitchFamily="34" charset="0"/>
        </a:defRPr>
      </a:lvl7pPr>
      <a:lvl8pPr marL="1371600" algn="ctr" defTabSz="2136775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rgbClr val="262626"/>
          </a:solidFill>
          <a:latin typeface="Gill Sans MT" panose="020B0502020104020203" pitchFamily="34" charset="0"/>
        </a:defRPr>
      </a:lvl8pPr>
      <a:lvl9pPr marL="1828800" algn="ctr" defTabSz="2136775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rgbClr val="262626"/>
          </a:solidFill>
          <a:latin typeface="Gill Sans MT" panose="020B0502020104020203" pitchFamily="34" charset="0"/>
        </a:defRPr>
      </a:lvl9pPr>
    </p:titleStyle>
    <p:bodyStyle>
      <a:lvl1pPr marL="533400" indent="-533400" algn="l" defTabSz="2136775" rtl="0" fontAlgn="base">
        <a:spcBef>
          <a:spcPts val="2338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4200" kern="1200">
          <a:solidFill>
            <a:srgbClr val="262626"/>
          </a:solidFill>
          <a:latin typeface="+mn-lt"/>
          <a:ea typeface="+mn-ea"/>
          <a:cs typeface="+mn-cs"/>
        </a:defRPr>
      </a:lvl1pPr>
      <a:lvl2pPr marL="1068388" indent="-533400" algn="l" defTabSz="2136775" rtl="0" fontAlgn="base">
        <a:spcBef>
          <a:spcPts val="2338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3700" kern="1200">
          <a:solidFill>
            <a:srgbClr val="262626"/>
          </a:solidFill>
          <a:latin typeface="+mn-lt"/>
          <a:ea typeface="+mn-ea"/>
          <a:cs typeface="+mn-cs"/>
        </a:defRPr>
      </a:lvl2pPr>
      <a:lvl3pPr marL="1603375" indent="-533400" algn="l" defTabSz="2136775" rtl="0" fontAlgn="base">
        <a:spcBef>
          <a:spcPts val="2338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3700" kern="1200">
          <a:solidFill>
            <a:srgbClr val="262626"/>
          </a:solidFill>
          <a:latin typeface="+mn-lt"/>
          <a:ea typeface="+mn-ea"/>
          <a:cs typeface="+mn-cs"/>
        </a:defRPr>
      </a:lvl3pPr>
      <a:lvl4pPr marL="2136775" indent="-533400" algn="l" defTabSz="2136775" rtl="0" fontAlgn="base">
        <a:spcBef>
          <a:spcPts val="2338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3700" kern="1200">
          <a:solidFill>
            <a:srgbClr val="262626"/>
          </a:solidFill>
          <a:latin typeface="+mn-lt"/>
          <a:ea typeface="+mn-ea"/>
          <a:cs typeface="+mn-cs"/>
        </a:defRPr>
      </a:lvl4pPr>
      <a:lvl5pPr marL="2671763" indent="-533400" algn="l" defTabSz="2136775" rtl="0" fontAlgn="base">
        <a:spcBef>
          <a:spcPts val="2338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3700" kern="1200">
          <a:solidFill>
            <a:srgbClr val="262626"/>
          </a:solidFill>
          <a:latin typeface="+mn-lt"/>
          <a:ea typeface="+mn-ea"/>
          <a:cs typeface="+mn-cs"/>
        </a:defRPr>
      </a:lvl5pPr>
      <a:lvl6pPr marL="3073841" indent="-534581" algn="l" defTabSz="2138324" rtl="0" eaLnBrk="1" latinLnBrk="0" hangingPunct="1">
        <a:lnSpc>
          <a:spcPct val="100000"/>
        </a:lnSpc>
        <a:spcBef>
          <a:spcPts val="2339"/>
        </a:spcBef>
        <a:buClr>
          <a:schemeClr val="accent2"/>
        </a:buClr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6pPr>
      <a:lvl7pPr marL="3474777" indent="-534581" algn="l" defTabSz="2138324" rtl="0" eaLnBrk="1" latinLnBrk="0" hangingPunct="1">
        <a:lnSpc>
          <a:spcPct val="100000"/>
        </a:lnSpc>
        <a:spcBef>
          <a:spcPts val="2339"/>
        </a:spcBef>
        <a:buClr>
          <a:schemeClr val="accent2"/>
        </a:buClr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7pPr>
      <a:lvl8pPr marL="3875713" indent="-534581" algn="l" defTabSz="2138324" rtl="0" eaLnBrk="1" latinLnBrk="0" hangingPunct="1">
        <a:lnSpc>
          <a:spcPct val="100000"/>
        </a:lnSpc>
        <a:spcBef>
          <a:spcPts val="2339"/>
        </a:spcBef>
        <a:buClr>
          <a:schemeClr val="accent2"/>
        </a:buClr>
        <a:buFont typeface="Arial" panose="020B0604020202020204" pitchFamily="34" charset="0"/>
        <a:buChar char="•"/>
        <a:defRPr sz="3742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276649" indent="-534581" algn="l" defTabSz="2138324" rtl="0" eaLnBrk="1" latinLnBrk="0" hangingPunct="1">
        <a:lnSpc>
          <a:spcPct val="100000"/>
        </a:lnSpc>
        <a:spcBef>
          <a:spcPts val="2339"/>
        </a:spcBef>
        <a:buClr>
          <a:schemeClr val="accent2"/>
        </a:buClr>
        <a:buFont typeface="Arial" panose="020B0604020202020204" pitchFamily="34" charset="0"/>
        <a:buChar char="•"/>
        <a:defRPr sz="3742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file:////var/folders/vl/j4pbkw_97y91hssxgy5q8vk40000gn/T/com.microsoft.Word/WebArchiveCopyPasteTempFiles/page3image55892272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Подзаголовок 2">
            <a:extLst>
              <a:ext uri="{FF2B5EF4-FFF2-40B4-BE49-F238E27FC236}">
                <a16:creationId xmlns:a16="http://schemas.microsoft.com/office/drawing/2014/main" xmlns="" id="{FE964896-1B97-859F-3CC0-13D2F021F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-2905125"/>
            <a:ext cx="16764000" cy="549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b"/>
          <a:lstStyle>
            <a:lvl1pPr defTabSz="912813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buClr>
                <a:srgbClr val="A0988C"/>
              </a:buClr>
              <a:buSzPct val="90000"/>
            </a:pP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  <a:endParaRPr lang="ru-RU" altLang="ru-RU" sz="3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20000"/>
              </a:lnSpc>
              <a:buClr>
                <a:srgbClr val="A0988C"/>
              </a:buClr>
              <a:buSzPct val="90000"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САНКТ-ПЕТЕРБУРГСКИЙ ГОСУДАРСТВЕННЫЙ УНИВЕРСИТЕТ ПРОМЫШЛЕННЫХ ТЕХНОЛОГИЙ И ДИЗАЙНА </a:t>
            </a:r>
            <a:endParaRPr lang="ru-RU" alt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20000"/>
              </a:lnSpc>
              <a:buClr>
                <a:srgbClr val="A0988C"/>
              </a:buClr>
              <a:buSzPct val="90000"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ШКОЛА ТЕХНОЛОГИИ И ЭНЕРГЕТИКИ</a:t>
            </a:r>
            <a:endParaRPr lang="ru-RU" alt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Рисунок 8">
            <a:extLst>
              <a:ext uri="{FF2B5EF4-FFF2-40B4-BE49-F238E27FC236}">
                <a16:creationId xmlns:a16="http://schemas.microsoft.com/office/drawing/2014/main" xmlns="" id="{30238EA1-1348-6FC8-33FE-4DECA47BC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9850" y="873125"/>
            <a:ext cx="2008188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Рисунок 6">
            <a:extLst>
              <a:ext uri="{FF2B5EF4-FFF2-40B4-BE49-F238E27FC236}">
                <a16:creationId xmlns:a16="http://schemas.microsoft.com/office/drawing/2014/main" xmlns="" id="{2CD5F775-1640-B5BD-7E19-D7180E5EC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1863"/>
            <a:ext cx="4265613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7">
            <a:extLst>
              <a:ext uri="{FF2B5EF4-FFF2-40B4-BE49-F238E27FC236}">
                <a16:creationId xmlns:a16="http://schemas.microsoft.com/office/drawing/2014/main" xmlns="" id="{F848DD8A-B09D-CE26-575A-E02B121BC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102" y="2999353"/>
            <a:ext cx="1647153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/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ВЛИЯНИЕ 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NA-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КМЦ НА СВОЙСТВА АГАРА ИЗ КРАСНЫХ МОРСКИХ ВОДОРОСЛЕЙ</a:t>
            </a:r>
            <a:endParaRPr lang="ru-RU" sz="3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7" name="Rectangle 2">
            <a:extLst>
              <a:ext uri="{FF2B5EF4-FFF2-40B4-BE49-F238E27FC236}">
                <a16:creationId xmlns:a16="http://schemas.microsoft.com/office/drawing/2014/main" xmlns="" id="{B2D427A4-D947-B583-2CCC-BEE3C7013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endParaRPr lang="ru-RU" altLang="ru-RU">
              <a:latin typeface="Corbel" panose="020B0503020204020204" pitchFamily="34" charset="0"/>
            </a:endParaRPr>
          </a:p>
        </p:txBody>
      </p:sp>
      <p:sp>
        <p:nvSpPr>
          <p:cNvPr id="5128" name="Rectangle 4">
            <a:extLst>
              <a:ext uri="{FF2B5EF4-FFF2-40B4-BE49-F238E27FC236}">
                <a16:creationId xmlns:a16="http://schemas.microsoft.com/office/drawing/2014/main" xmlns="" id="{804AE5B4-4813-5E15-E638-6D3213B5E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8363" y="8504238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endParaRPr lang="ru-RU" altLang="ru-RU">
              <a:latin typeface="Corbel" panose="020B0503020204020204" pitchFamily="34" charset="0"/>
            </a:endParaRPr>
          </a:p>
        </p:txBody>
      </p:sp>
      <p:pic>
        <p:nvPicPr>
          <p:cNvPr id="5129" name="Рисунок 2" descr="page3image55892272">
            <a:extLst>
              <a:ext uri="{FF2B5EF4-FFF2-40B4-BE49-F238E27FC236}">
                <a16:creationId xmlns:a16="http://schemas.microsoft.com/office/drawing/2014/main" xmlns="" id="{769E9879-EB40-76D8-55BF-13132D878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82" y="11926180"/>
            <a:ext cx="8291171" cy="351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TextBox 12">
            <a:extLst>
              <a:ext uri="{FF2B5EF4-FFF2-40B4-BE49-F238E27FC236}">
                <a16:creationId xmlns:a16="http://schemas.microsoft.com/office/drawing/2014/main" xmlns="" id="{226FC8AD-524E-824D-5F3D-A43879424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8850" y="4346575"/>
            <a:ext cx="6015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r>
              <a:rPr lang="ru-RU" alt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Баранова А.Е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Осовская И.И.</a:t>
            </a:r>
          </a:p>
        </p:txBody>
      </p:sp>
      <p:sp>
        <p:nvSpPr>
          <p:cNvPr id="5134" name="Объект 2">
            <a:extLst>
              <a:ext uri="{FF2B5EF4-FFF2-40B4-BE49-F238E27FC236}">
                <a16:creationId xmlns:a16="http://schemas.microsoft.com/office/drawing/2014/main" xmlns="" id="{C2D1B338-DE47-F2FB-383C-9045C262CFFF}"/>
              </a:ext>
            </a:extLst>
          </p:cNvPr>
          <p:cNvSpPr txBox="1">
            <a:spLocks/>
          </p:cNvSpPr>
          <p:nvPr/>
        </p:nvSpPr>
        <p:spPr bwMode="auto">
          <a:xfrm>
            <a:off x="10165229" y="5166994"/>
            <a:ext cx="11225641" cy="695634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2136775">
              <a:spcBef>
                <a:spcPts val="233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4200">
                <a:solidFill>
                  <a:srgbClr val="262626"/>
                </a:solidFill>
                <a:latin typeface="Gill Sans MT" panose="020B0502020104020203" pitchFamily="34" charset="0"/>
              </a:defRPr>
            </a:lvl1pPr>
            <a:lvl2pPr marL="1068388" defTabSz="2136775">
              <a:spcBef>
                <a:spcPts val="233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3700">
                <a:solidFill>
                  <a:srgbClr val="262626"/>
                </a:solidFill>
                <a:latin typeface="Gill Sans MT" panose="020B0502020104020203" pitchFamily="34" charset="0"/>
              </a:defRPr>
            </a:lvl2pPr>
            <a:lvl3pPr marL="2136775" defTabSz="2136775">
              <a:spcBef>
                <a:spcPts val="233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3700">
                <a:solidFill>
                  <a:srgbClr val="262626"/>
                </a:solidFill>
                <a:latin typeface="Gill Sans MT" panose="020B0502020104020203" pitchFamily="34" charset="0"/>
              </a:defRPr>
            </a:lvl3pPr>
            <a:lvl4pPr marL="3206750" defTabSz="2136775">
              <a:spcBef>
                <a:spcPts val="233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3700">
                <a:solidFill>
                  <a:srgbClr val="262626"/>
                </a:solidFill>
                <a:latin typeface="Gill Sans MT" panose="020B0502020104020203" pitchFamily="34" charset="0"/>
              </a:defRPr>
            </a:lvl4pPr>
            <a:lvl5pPr marL="4275138" defTabSz="2136775">
              <a:spcBef>
                <a:spcPts val="233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3700">
                <a:solidFill>
                  <a:srgbClr val="262626"/>
                </a:solidFill>
                <a:latin typeface="Gill Sans MT" panose="020B0502020104020203" pitchFamily="34" charset="0"/>
              </a:defRPr>
            </a:lvl5pPr>
            <a:lvl6pPr marL="4732338" defTabSz="2136775" fontAlgn="base">
              <a:spcBef>
                <a:spcPts val="2338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3700">
                <a:solidFill>
                  <a:srgbClr val="262626"/>
                </a:solidFill>
                <a:latin typeface="Gill Sans MT" panose="020B0502020104020203" pitchFamily="34" charset="0"/>
              </a:defRPr>
            </a:lvl6pPr>
            <a:lvl7pPr marL="5189538" defTabSz="2136775" fontAlgn="base">
              <a:spcBef>
                <a:spcPts val="2338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3700">
                <a:solidFill>
                  <a:srgbClr val="262626"/>
                </a:solidFill>
                <a:latin typeface="Gill Sans MT" panose="020B0502020104020203" pitchFamily="34" charset="0"/>
              </a:defRPr>
            </a:lvl7pPr>
            <a:lvl8pPr marL="5646738" defTabSz="2136775" fontAlgn="base">
              <a:spcBef>
                <a:spcPts val="2338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3700">
                <a:solidFill>
                  <a:srgbClr val="262626"/>
                </a:solidFill>
                <a:latin typeface="Gill Sans MT" panose="020B0502020104020203" pitchFamily="34" charset="0"/>
              </a:defRPr>
            </a:lvl8pPr>
            <a:lvl9pPr marL="6103938" defTabSz="2136775" fontAlgn="base">
              <a:spcBef>
                <a:spcPts val="2338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3700">
                <a:solidFill>
                  <a:srgbClr val="262626"/>
                </a:solidFill>
                <a:latin typeface="Gill Sans MT" panose="020B0502020104020203" pitchFamily="34" charset="0"/>
              </a:defRPr>
            </a:lvl9pPr>
          </a:lstStyle>
          <a:p>
            <a:pPr marL="0" indent="0" algn="just">
              <a:buFontTx/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Цель работы.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Оптимизация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условий получения композита введением натрий-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карбоксиметилцеллюлозы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-КМЦ).</a:t>
            </a:r>
            <a:endParaRPr lang="ru-RU" sz="3200" dirty="0">
              <a:latin typeface="Times New Roman" pitchFamily="18" charset="0"/>
            </a:endParaRPr>
          </a:p>
          <a:p>
            <a:pPr marL="0" indent="0" algn="just">
              <a:buFontTx/>
              <a:buNone/>
            </a:pPr>
            <a:r>
              <a:rPr lang="ru-RU" sz="3200" dirty="0">
                <a:latin typeface="Times New Roman" pitchFamily="18" charset="0"/>
              </a:rPr>
              <a:t>В рамках поставленной цели были сформулированы и решались следующие основные задачи:</a:t>
            </a:r>
          </a:p>
          <a:p>
            <a:pPr marL="361950" indent="-90488" algn="just" eaLnBrk="1" hangingPunct="1">
              <a:lnSpc>
                <a:spcPct val="90000"/>
              </a:lnSpc>
              <a:buClrTx/>
            </a:pPr>
            <a:r>
              <a:rPr lang="ru-RU" sz="3200" dirty="0">
                <a:latin typeface="Times New Roman" pitchFamily="18" charset="0"/>
              </a:rPr>
              <a:t>Исследовать физико-химические и коллоидно-химические свойства композита </a:t>
            </a:r>
            <a:r>
              <a:rPr lang="ru-RU" sz="3200" dirty="0" err="1">
                <a:latin typeface="Times New Roman" pitchFamily="18" charset="0"/>
              </a:rPr>
              <a:t>Агар</a:t>
            </a:r>
            <a:r>
              <a:rPr lang="ru-RU" sz="3200" dirty="0">
                <a:latin typeface="Times New Roman" pitchFamily="18" charset="0"/>
              </a:rPr>
              <a:t>/</a:t>
            </a:r>
            <a:r>
              <a:rPr lang="en-US" sz="3200" dirty="0">
                <a:latin typeface="Times New Roman" pitchFamily="18" charset="0"/>
              </a:rPr>
              <a:t>Na</a:t>
            </a:r>
            <a:r>
              <a:rPr lang="ru-RU" sz="3200" dirty="0">
                <a:latin typeface="Times New Roman" pitchFamily="18" charset="0"/>
              </a:rPr>
              <a:t>КМЦ.</a:t>
            </a:r>
          </a:p>
          <a:p>
            <a:pPr marL="361950" indent="-90488" algn="just" eaLnBrk="1" hangingPunct="1">
              <a:lnSpc>
                <a:spcPct val="90000"/>
              </a:lnSpc>
              <a:buClrTx/>
            </a:pPr>
            <a:r>
              <a:rPr lang="ru-RU" sz="3200" dirty="0">
                <a:latin typeface="Times New Roman" pitchFamily="18" charset="0"/>
              </a:rPr>
              <a:t>Провести  качественную и количественную оценку применения композита </a:t>
            </a:r>
            <a:r>
              <a:rPr lang="ru-RU" sz="3200" dirty="0" err="1">
                <a:latin typeface="Times New Roman" pitchFamily="18" charset="0"/>
              </a:rPr>
              <a:t>Агар</a:t>
            </a:r>
            <a:r>
              <a:rPr lang="ru-RU" sz="3200" dirty="0">
                <a:latin typeface="Times New Roman" pitchFamily="18" charset="0"/>
              </a:rPr>
              <a:t>/</a:t>
            </a:r>
            <a:r>
              <a:rPr lang="en-US" sz="3200" dirty="0">
                <a:latin typeface="Times New Roman" pitchFamily="18" charset="0"/>
              </a:rPr>
              <a:t>Na</a:t>
            </a:r>
            <a:r>
              <a:rPr lang="ru-RU" sz="3200" dirty="0">
                <a:latin typeface="Times New Roman" pitchFamily="18" charset="0"/>
              </a:rPr>
              <a:t>КМЦ в микробиологии</a:t>
            </a:r>
          </a:p>
          <a:p>
            <a:pPr marL="0" indent="0" algn="just" eaLnBrk="1" hangingPunct="1">
              <a:lnSpc>
                <a:spcPct val="130000"/>
              </a:lnSpc>
              <a:buFontTx/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исследования: </a:t>
            </a:r>
            <a:r>
              <a:rPr lang="ru-RU" sz="3200" dirty="0" err="1">
                <a:latin typeface="Times New Roman" pitchFamily="18" charset="0"/>
              </a:rPr>
              <a:t>тензиометрия</a:t>
            </a:r>
            <a:r>
              <a:rPr lang="ru-RU" sz="3200" dirty="0">
                <a:latin typeface="Times New Roman" pitchFamily="18" charset="0"/>
              </a:rPr>
              <a:t>, растворимость, гелеобразование, пленкообразование, набухание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метод культивирования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микроорганизмов</a:t>
            </a:r>
          </a:p>
        </p:txBody>
      </p:sp>
      <p:sp>
        <p:nvSpPr>
          <p:cNvPr id="5135" name="TextBox 18">
            <a:extLst>
              <a:ext uri="{FF2B5EF4-FFF2-40B4-BE49-F238E27FC236}">
                <a16:creationId xmlns:a16="http://schemas.microsoft.com/office/drawing/2014/main" xmlns="" id="{63AE6DAD-6107-2FD6-3C59-AF20591E8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650" y="15348259"/>
            <a:ext cx="693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1.Структурная формула агара</a:t>
            </a:r>
          </a:p>
        </p:txBody>
      </p:sp>
      <p:sp>
        <p:nvSpPr>
          <p:cNvPr id="5136" name="TextBox 20">
            <a:extLst>
              <a:ext uri="{FF2B5EF4-FFF2-40B4-BE49-F238E27FC236}">
                <a16:creationId xmlns:a16="http://schemas.microsoft.com/office/drawing/2014/main" xmlns="" id="{51A9632A-BBAF-0767-21BB-16102EADB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00" y="28961382"/>
            <a:ext cx="92583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en-US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Зависимость степени набухания пленки от температуры</a:t>
            </a:r>
          </a:p>
        </p:txBody>
      </p:sp>
      <p:sp>
        <p:nvSpPr>
          <p:cNvPr id="5137" name="TextBox 21">
            <a:extLst>
              <a:ext uri="{FF2B5EF4-FFF2-40B4-BE49-F238E27FC236}">
                <a16:creationId xmlns:a16="http://schemas.microsoft.com/office/drawing/2014/main" xmlns="" id="{E9E30A18-124B-C3FE-19BE-0B582A9CE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2337" y="18882200"/>
            <a:ext cx="1068568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en-US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растворимости пленки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агара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</a:t>
            </a:r>
            <a:r>
              <a:rPr lang="ru-R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от времени растворения при различных температурах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A83316C-053C-63A9-E741-9C7F96A1C7C8}"/>
              </a:ext>
            </a:extLst>
          </p:cNvPr>
          <p:cNvSpPr txBox="1"/>
          <p:nvPr/>
        </p:nvSpPr>
        <p:spPr>
          <a:xfrm>
            <a:off x="446982" y="5141502"/>
            <a:ext cx="9393331" cy="67846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4000"/>
              </a:lnSpc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Красные м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орские 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водоросли являются уникальными по составу сырьем для получения целого ряда веществ с широким спектром биологически активных веществ с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антимикробнои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̆,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антивируснои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и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антибактериальнои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активностями. Одним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 важных продуктов красных морских водорослей является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агар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4000"/>
              </a:lnSpc>
            </a:pP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Агар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это высушенный, аморфный,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неазотистый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экстракт из красных водорослей, состоит из практически нейтрального полимера (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агарозы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и ионизированного (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агаропектина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– в массовом соотношении 7:3 соответственно (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рис.1).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8" name="Рисунок 17" descr="Изображение выглядит как линия, диаграмма, текст, График&#10;&#10;Автоматически созданное описание">
            <a:extLst>
              <a:ext uri="{FF2B5EF4-FFF2-40B4-BE49-F238E27FC236}">
                <a16:creationId xmlns:a16="http://schemas.microsoft.com/office/drawing/2014/main" xmlns="" id="{CF5ED1CB-F163-EB90-6AEE-A50DC6771A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850" y="23246172"/>
            <a:ext cx="8350167" cy="571521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4E307EE4-3362-3559-A8BA-B84F833D31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65536" y="20206670"/>
            <a:ext cx="8399282" cy="5760271"/>
          </a:xfrm>
          <a:prstGeom prst="rect">
            <a:avLst/>
          </a:prstGeom>
        </p:spPr>
      </p:pic>
      <p:pic>
        <p:nvPicPr>
          <p:cNvPr id="20" name="Рисунок 19" descr="Изображение выглядит как текст, снимок экрана, линия, График&#10;&#10;Автоматически созданное описание"/>
          <p:cNvPicPr/>
          <p:nvPr/>
        </p:nvPicPr>
        <p:blipFill>
          <a:blip r:embed="rId8"/>
          <a:stretch>
            <a:fillRect/>
          </a:stretch>
        </p:blipFill>
        <p:spPr>
          <a:xfrm>
            <a:off x="446982" y="15975518"/>
            <a:ext cx="8506035" cy="5813364"/>
          </a:xfrm>
          <a:prstGeom prst="rect">
            <a:avLst/>
          </a:prstGeom>
        </p:spPr>
      </p:pic>
      <p:pic>
        <p:nvPicPr>
          <p:cNvPr id="21" name="Рисунок 20" descr="Изображение выглядит как линия, снимок экрана, График, диаграмма&#10;&#10;Автоматически созданное описание"/>
          <p:cNvPicPr/>
          <p:nvPr/>
        </p:nvPicPr>
        <p:blipFill rotWithShape="1">
          <a:blip r:embed="rId9"/>
          <a:srcRect l="847" t="1499" r="5057" b="3292"/>
          <a:stretch/>
        </p:blipFill>
        <p:spPr bwMode="auto">
          <a:xfrm>
            <a:off x="10887868" y="12639983"/>
            <a:ext cx="8954621" cy="59404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TextBox 20">
            <a:extLst>
              <a:ext uri="{FF2B5EF4-FFF2-40B4-BE49-F238E27FC236}">
                <a16:creationId xmlns:a16="http://schemas.microsoft.com/office/drawing/2014/main" xmlns="" id="{51A9632A-BBAF-0767-21BB-16102EADB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49" y="21630345"/>
            <a:ext cx="92583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en-US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поверхностного натяжения от концентрации в растворе</a:t>
            </a:r>
          </a:p>
        </p:txBody>
      </p:sp>
      <p:sp>
        <p:nvSpPr>
          <p:cNvPr id="24" name="TextBox 21">
            <a:extLst>
              <a:ext uri="{FF2B5EF4-FFF2-40B4-BE49-F238E27FC236}">
                <a16:creationId xmlns:a16="http://schemas.microsoft.com/office/drawing/2014/main" xmlns="" id="{E9E30A18-124B-C3FE-19BE-0B582A9CE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5229" y="27292246"/>
            <a:ext cx="10685681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1" hangingPunct="1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Теоретическая и практическая значимость: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низкая поверхностная активность, высокая степень набухания, повышение времени растворения композита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Агар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/Na-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КМЦ в воде улучшают его результативность в микробиологической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практике</a:t>
            </a:r>
            <a:endParaRPr lang="ru-RU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1">
            <a:extLst>
              <a:ext uri="{FF2B5EF4-FFF2-40B4-BE49-F238E27FC236}">
                <a16:creationId xmlns:a16="http://schemas.microsoft.com/office/drawing/2014/main" xmlns="" id="{E9E30A18-124B-C3FE-19BE-0B582A9CE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0313" y="25966941"/>
            <a:ext cx="1068568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степени набухания пленок от продолжительности </a:t>
            </a: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206</TotalTime>
  <Words>242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Corbel</vt:lpstr>
      <vt:lpstr>Gill Sans MT</vt:lpstr>
      <vt:lpstr>Times New Roman</vt:lpstr>
      <vt:lpstr>Посылка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Баранова</dc:creator>
  <cp:lastModifiedBy>Пользователь</cp:lastModifiedBy>
  <cp:revision>18</cp:revision>
  <dcterms:created xsi:type="dcterms:W3CDTF">2022-10-19T11:01:24Z</dcterms:created>
  <dcterms:modified xsi:type="dcterms:W3CDTF">2024-03-21T15:08:08Z</dcterms:modified>
</cp:coreProperties>
</file>