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386800" cy="30279975"/>
  <p:notesSz cx="6858000" cy="99456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63538" indent="93663"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728663" indent="185738"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92200" indent="279400"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457325" indent="371475"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0FE7E"/>
    <a:srgbClr val="FFFD77"/>
    <a:srgbClr val="ECFFEE"/>
    <a:srgbClr val="E2FFCD"/>
    <a:srgbClr val="D9FFE0"/>
    <a:srgbClr val="7777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721" autoAdjust="0"/>
  </p:normalViewPr>
  <p:slideViewPr>
    <p:cSldViewPr>
      <p:cViewPr>
        <p:scale>
          <a:sx n="50" d="100"/>
          <a:sy n="50" d="100"/>
        </p:scale>
        <p:origin x="1032" y="3546"/>
      </p:cViewPr>
      <p:guideLst>
        <p:guide orient="horz" pos="9537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9315611785027509"/>
          <c:y val="0.17569322228776144"/>
          <c:w val="0.73279352226720662"/>
          <c:h val="0.73417721518987633"/>
        </c:manualLayout>
      </c:layout>
      <c:lineChart>
        <c:grouping val="stack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2599">
              <a:solidFill>
                <a:srgbClr val="000080"/>
              </a:solidFill>
              <a:prstDash val="solid"/>
            </a:ln>
          </c:spPr>
          <c:marker>
            <c:symbol val="circle"/>
            <c:size val="4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Sheet1!$B$1:$E$1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559.4</c:v>
                </c:pt>
                <c:pt idx="1">
                  <c:v>564.29999999999995</c:v>
                </c:pt>
                <c:pt idx="2">
                  <c:v>565.20000000000005</c:v>
                </c:pt>
                <c:pt idx="3">
                  <c:v>564.4</c:v>
                </c:pt>
              </c:numCache>
            </c:numRef>
          </c:val>
        </c:ser>
        <c:marker val="1"/>
        <c:axId val="35189504"/>
        <c:axId val="35191808"/>
      </c:lineChart>
      <c:catAx>
        <c:axId val="35189504"/>
        <c:scaling>
          <c:orientation val="minMax"/>
        </c:scaling>
        <c:axPos val="t"/>
        <c:title>
          <c:tx>
            <c:rich>
              <a:bodyPr/>
              <a:lstStyle/>
              <a:p>
                <a:pPr>
                  <a:defRPr sz="119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n</a:t>
                </a:r>
              </a:p>
            </c:rich>
          </c:tx>
          <c:layout>
            <c:manualLayout>
              <c:xMode val="edge"/>
              <c:yMode val="edge"/>
              <c:x val="0.95951417004048578"/>
              <c:y val="4.4303797468354437E-2"/>
            </c:manualLayout>
          </c:layout>
          <c:spPr>
            <a:noFill/>
            <a:ln w="25198">
              <a:noFill/>
            </a:ln>
          </c:spPr>
        </c:title>
        <c:numFmt formatCode="General" sourceLinked="1"/>
        <c:tickLblPos val="high"/>
        <c:spPr>
          <a:ln w="315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92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5191808"/>
        <c:crosses val="max"/>
        <c:auto val="1"/>
        <c:lblAlgn val="ctr"/>
        <c:lblOffset val="100"/>
        <c:tickLblSkip val="1"/>
        <c:tickMarkSkip val="1"/>
      </c:catAx>
      <c:valAx>
        <c:axId val="35191808"/>
        <c:scaling>
          <c:orientation val="minMax"/>
          <c:max val="600"/>
          <c:min val="50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 b="0" i="0" baseline="0">
                    <a:sym typeface="Symbol"/>
                  </a:rPr>
                  <a:t></a:t>
                </a:r>
                <a:r>
                  <a:rPr lang="ru-RU" sz="1200" b="0" i="0" baseline="-2500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ru-RU" sz="1200" b="0" i="0" baseline="0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ru-RU" sz="1200" b="0" i="0" baseline="3000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ru-RU" sz="1200" b="0" i="0" baseline="-25000">
                    <a:latin typeface="Times New Roman" pitchFamily="18" charset="0"/>
                    <a:cs typeface="Times New Roman" pitchFamily="18" charset="0"/>
                  </a:rPr>
                  <a:t>298(ж</a:t>
                </a:r>
                <a:r>
                  <a:rPr lang="ru-RU" sz="1800" b="0" i="0" baseline="-25000"/>
                  <a:t>)</a:t>
                </a:r>
                <a:r>
                  <a:rPr lang="ru-RU" sz="1800" b="0" i="0" baseline="0"/>
                  <a:t> </a:t>
                </a:r>
                <a:r>
                  <a:rPr lang="ru-RU" sz="1200" b="0" i="0" baseline="0">
                    <a:latin typeface="Times New Roman" pitchFamily="18" charset="0"/>
                    <a:cs typeface="Times New Roman" pitchFamily="18" charset="0"/>
                  </a:rPr>
                  <a:t>кДж/моль</a:t>
                </a:r>
                <a:endParaRPr lang="ru-RU" sz="12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spPr>
          <a:ln w="315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92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5189504"/>
        <c:crosses val="autoZero"/>
        <c:crossBetween val="between"/>
        <c:majorUnit val="50"/>
        <c:minorUnit val="25"/>
      </c:valAx>
      <c:spPr>
        <a:solidFill>
          <a:srgbClr val="FFFFFF"/>
        </a:solidFill>
        <a:ln w="25198">
          <a:noFill/>
        </a:ln>
      </c:spPr>
    </c:plotArea>
    <c:plotVisOnly val="1"/>
    <c:dispBlanksAs val="zero"/>
  </c:chart>
  <c:spPr>
    <a:solidFill>
      <a:srgbClr val="FFFFFF"/>
    </a:solidFill>
    <a:ln>
      <a:noFill/>
    </a:ln>
  </c:spPr>
  <c:txPr>
    <a:bodyPr/>
    <a:lstStyle/>
    <a:p>
      <a:pPr>
        <a:defRPr sz="992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3873242761806188"/>
          <c:y val="0.23124574222869249"/>
          <c:w val="0.73279352226720662"/>
          <c:h val="0.73417721518987678"/>
        </c:manualLayout>
      </c:layout>
      <c:lineChart>
        <c:grouping val="stack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2599">
              <a:solidFill>
                <a:srgbClr val="000080"/>
              </a:solidFill>
              <a:prstDash val="solid"/>
            </a:ln>
          </c:spPr>
          <c:marker>
            <c:symbol val="circle"/>
            <c:size val="4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Sheet1!$B$1:$E$1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47.25</c:v>
                </c:pt>
                <c:pt idx="1">
                  <c:v>43.25</c:v>
                </c:pt>
                <c:pt idx="2">
                  <c:v>41.25</c:v>
                </c:pt>
                <c:pt idx="3">
                  <c:v>37.25</c:v>
                </c:pt>
              </c:numCache>
            </c:numRef>
          </c:val>
        </c:ser>
        <c:marker val="1"/>
        <c:axId val="35128448"/>
        <c:axId val="35156736"/>
      </c:lineChart>
      <c:catAx>
        <c:axId val="35128448"/>
        <c:scaling>
          <c:orientation val="minMax"/>
        </c:scaling>
        <c:delete val="1"/>
        <c:axPos val="t"/>
        <c:numFmt formatCode="General" sourceLinked="1"/>
        <c:tickLblPos val="high"/>
        <c:crossAx val="35156736"/>
        <c:crosses val="max"/>
        <c:auto val="1"/>
        <c:lblAlgn val="ctr"/>
        <c:lblOffset val="100"/>
        <c:tickLblSkip val="1"/>
        <c:tickMarkSkip val="1"/>
      </c:catAx>
      <c:valAx>
        <c:axId val="35156736"/>
        <c:scaling>
          <c:orientation val="minMax"/>
          <c:max val="50"/>
          <c:min val="20"/>
        </c:scaling>
        <c:axPos val="l"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 sz="1200" b="0" i="0" baseline="0">
                    <a:latin typeface="Times New Roman" pitchFamily="18" charset="0"/>
                    <a:cs typeface="Times New Roman" pitchFamily="18" charset="0"/>
                  </a:rPr>
                  <a:t>W</a:t>
                </a:r>
                <a:endParaRPr lang="ru-RU" sz="12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spPr>
          <a:ln w="315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92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5128448"/>
        <c:crosses val="autoZero"/>
        <c:crossBetween val="between"/>
        <c:majorUnit val="10"/>
        <c:minorUnit val="5"/>
      </c:valAx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>
      <a:noFill/>
    </a:ln>
  </c:spPr>
  <c:txPr>
    <a:bodyPr/>
    <a:lstStyle/>
    <a:p>
      <a:pPr>
        <a:defRPr sz="992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5199312009846464"/>
          <c:y val="0.20569195037670651"/>
          <c:w val="0.69805732199306736"/>
          <c:h val="0.73417721518987722"/>
        </c:manualLayout>
      </c:layout>
      <c:lineChart>
        <c:grouping val="stack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2599">
              <a:solidFill>
                <a:srgbClr val="000080"/>
              </a:solidFill>
              <a:prstDash val="solid"/>
            </a:ln>
          </c:spPr>
          <c:marker>
            <c:symbol val="circle"/>
            <c:size val="4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Sheet1!$B$1:$E$1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137.41</c:v>
                </c:pt>
                <c:pt idx="1">
                  <c:v>109.16</c:v>
                </c:pt>
                <c:pt idx="2">
                  <c:v>96.910000000000025</c:v>
                </c:pt>
                <c:pt idx="3">
                  <c:v>74.66</c:v>
                </c:pt>
              </c:numCache>
            </c:numRef>
          </c:val>
        </c:ser>
        <c:marker val="1"/>
        <c:axId val="53924224"/>
        <c:axId val="76829440"/>
      </c:lineChart>
      <c:catAx>
        <c:axId val="53924224"/>
        <c:scaling>
          <c:orientation val="minMax"/>
        </c:scaling>
        <c:delete val="1"/>
        <c:axPos val="t"/>
        <c:numFmt formatCode="General" sourceLinked="1"/>
        <c:tickLblPos val="high"/>
        <c:crossAx val="76829440"/>
        <c:crosses val="max"/>
        <c:auto val="1"/>
        <c:lblAlgn val="ctr"/>
        <c:lblOffset val="100"/>
        <c:tickLblSkip val="1"/>
        <c:tickMarkSkip val="1"/>
      </c:catAx>
      <c:valAx>
        <c:axId val="76829440"/>
        <c:scaling>
          <c:orientation val="minMax"/>
          <c:max val="150"/>
          <c:min val="50"/>
        </c:scaling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200" b="0" i="0" baseline="0">
                    <a:latin typeface="Times New Roman" pitchFamily="18" charset="0"/>
                    <a:cs typeface="Times New Roman" pitchFamily="18" charset="0"/>
                  </a:rPr>
                  <a:t>W'</a:t>
                </a:r>
                <a:endParaRPr lang="ru-RU" sz="12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7.1508437497698224E-2"/>
              <c:y val="0.43121502593775096"/>
            </c:manualLayout>
          </c:layout>
        </c:title>
        <c:numFmt formatCode="General" sourceLinked="1"/>
        <c:tickLblPos val="nextTo"/>
        <c:spPr>
          <a:ln w="315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92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53924224"/>
        <c:crosses val="autoZero"/>
        <c:crossBetween val="between"/>
        <c:majorUnit val="50"/>
        <c:minorUnit val="25"/>
      </c:valAx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>
      <a:noFill/>
    </a:ln>
  </c:spPr>
  <c:txPr>
    <a:bodyPr/>
    <a:lstStyle/>
    <a:p>
      <a:pPr>
        <a:defRPr sz="992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1209960848548273"/>
          <c:y val="0.21278299597786426"/>
          <c:w val="0.73279352226720662"/>
          <c:h val="0.73417721518987811"/>
        </c:manualLayout>
      </c:layout>
      <c:lineChart>
        <c:grouping val="stack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2599">
              <a:solidFill>
                <a:srgbClr val="000080"/>
              </a:solidFill>
              <a:prstDash val="solid"/>
            </a:ln>
          </c:spPr>
          <c:marker>
            <c:symbol val="circle"/>
            <c:size val="4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Sheet1!$B$1:$E$1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38.130000000000003</c:v>
                </c:pt>
                <c:pt idx="1">
                  <c:v>48.38</c:v>
                </c:pt>
                <c:pt idx="2">
                  <c:v>48.53</c:v>
                </c:pt>
                <c:pt idx="3">
                  <c:v>48.96</c:v>
                </c:pt>
              </c:numCache>
            </c:numRef>
          </c:val>
        </c:ser>
        <c:marker val="1"/>
        <c:axId val="80095872"/>
        <c:axId val="80253312"/>
      </c:lineChart>
      <c:catAx>
        <c:axId val="80095872"/>
        <c:scaling>
          <c:orientation val="minMax"/>
        </c:scaling>
        <c:delete val="1"/>
        <c:axPos val="t"/>
        <c:numFmt formatCode="General" sourceLinked="1"/>
        <c:tickLblPos val="high"/>
        <c:crossAx val="80253312"/>
        <c:crosses val="max"/>
        <c:auto val="1"/>
        <c:lblAlgn val="ctr"/>
        <c:lblOffset val="100"/>
        <c:tickLblSkip val="1"/>
        <c:tickMarkSkip val="1"/>
      </c:catAx>
      <c:valAx>
        <c:axId val="80253312"/>
        <c:scaling>
          <c:orientation val="minMax"/>
          <c:max val="50"/>
          <c:min val="30"/>
        </c:scaling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200" b="0" i="0" baseline="0">
                    <a:latin typeface="Times New Roman" pitchFamily="18" charset="0"/>
                    <a:cs typeface="Times New Roman" pitchFamily="18" charset="0"/>
                  </a:rPr>
                  <a:t>H</a:t>
                </a:r>
                <a:endParaRPr lang="ru-RU" sz="12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7.1508437497698224E-2"/>
              <c:y val="0.43121502593775124"/>
            </c:manualLayout>
          </c:layout>
        </c:title>
        <c:numFmt formatCode="General" sourceLinked="1"/>
        <c:tickLblPos val="nextTo"/>
        <c:spPr>
          <a:ln w="315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92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0095872"/>
        <c:crosses val="autoZero"/>
        <c:crossBetween val="between"/>
        <c:majorUnit val="10"/>
        <c:minorUnit val="5"/>
      </c:valAx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>
      <a:noFill/>
    </a:ln>
  </c:spPr>
  <c:txPr>
    <a:bodyPr/>
    <a:lstStyle/>
    <a:p>
      <a:pPr>
        <a:defRPr sz="992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4130222730577761"/>
          <c:y val="0.21220690467774259"/>
          <c:w val="0.73279352226720662"/>
          <c:h val="0.73417721518987877"/>
        </c:manualLayout>
      </c:layout>
      <c:lineChart>
        <c:grouping val="stack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2599">
              <a:solidFill>
                <a:srgbClr val="000080"/>
              </a:solidFill>
              <a:prstDash val="solid"/>
            </a:ln>
          </c:spPr>
          <c:marker>
            <c:symbol val="circle"/>
            <c:size val="4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Sheet1!$B$1:$E$1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2.9309999999999992</c:v>
                </c:pt>
                <c:pt idx="1">
                  <c:v>3.1869999999999998</c:v>
                </c:pt>
                <c:pt idx="2">
                  <c:v>3.2589999999999999</c:v>
                </c:pt>
                <c:pt idx="3">
                  <c:v>3.9870000000000001</c:v>
                </c:pt>
              </c:numCache>
            </c:numRef>
          </c:val>
        </c:ser>
        <c:marker val="1"/>
        <c:axId val="107995136"/>
        <c:axId val="111457408"/>
      </c:lineChart>
      <c:catAx>
        <c:axId val="107995136"/>
        <c:scaling>
          <c:orientation val="minMax"/>
        </c:scaling>
        <c:delete val="1"/>
        <c:axPos val="t"/>
        <c:numFmt formatCode="General" sourceLinked="1"/>
        <c:tickLblPos val="high"/>
        <c:crossAx val="111457408"/>
        <c:crosses val="max"/>
        <c:auto val="1"/>
        <c:lblAlgn val="ctr"/>
        <c:lblOffset val="100"/>
        <c:tickLblSkip val="1"/>
        <c:tickMarkSkip val="1"/>
      </c:catAx>
      <c:valAx>
        <c:axId val="111457408"/>
        <c:scaling>
          <c:orientation val="minMax"/>
          <c:max val="5"/>
          <c:min val="1"/>
        </c:scaling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200" b="0" i="0" baseline="0" dirty="0" smtClean="0">
                    <a:latin typeface="Times New Roman" pitchFamily="18" charset="0"/>
                    <a:cs typeface="Times New Roman" pitchFamily="18" charset="0"/>
                  </a:rPr>
                  <a:t>J</a:t>
                </a:r>
                <a:endParaRPr lang="ru-RU" sz="12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7.150843749769828E-2"/>
              <c:y val="0.43121502593775146"/>
            </c:manualLayout>
          </c:layout>
        </c:title>
        <c:numFmt formatCode="General" sourceLinked="1"/>
        <c:tickLblPos val="nextTo"/>
        <c:spPr>
          <a:ln w="315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92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079951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>
      <a:noFill/>
    </a:ln>
  </c:spPr>
  <c:txPr>
    <a:bodyPr/>
    <a:lstStyle/>
    <a:p>
      <a:pPr>
        <a:defRPr sz="992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79359CB7-4175-40A5-BE9B-722621D993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2C9059B-1CD4-457F-B2A5-F73ADE42A1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D2EA35E-70C8-4A10-952E-10F5EB785C71}" type="datetimeFigureOut">
              <a:rPr lang="ru-RU"/>
              <a:pPr>
                <a:defRPr/>
              </a:pPr>
              <a:t>16.03.2024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CDDC06B-093E-4689-AB8A-1AF7F7E8CC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37198C4-807A-4007-8792-9D65F40425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10BC499-CEF2-4467-839F-528F7B566B9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8EBB3574-8C18-4128-ABE8-5FEE087873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BC3C03F-9677-4B19-BFA3-28493E909B7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97BA20F-2887-4C02-88FF-4CB68EA725A3}" type="datetimeFigureOut">
              <a:rPr lang="ru-RU"/>
              <a:pPr>
                <a:defRPr/>
              </a:pPr>
              <a:t>16.03.2024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xmlns="" id="{7AA2A591-E4A7-4356-8E72-02E544D12CB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6320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xmlns="" id="{97413B05-A545-455A-931F-2238651B5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C0D97D0-E5E5-4683-9A56-8C39DBAA40D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BF0D65D-B860-4B59-9D64-8329F7690C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1F9FA1C-23BB-4E99-920F-EA5179BC187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0CA074-B5C0-44F7-BBFC-164B68BA6FAE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4116" y="9406493"/>
            <a:ext cx="18178570" cy="649004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8230" y="17158950"/>
            <a:ext cx="14970341" cy="7737622"/>
          </a:xfrm>
        </p:spPr>
        <p:txBody>
          <a:bodyPr/>
          <a:lstStyle>
            <a:lvl1pPr marL="0" indent="0" algn="ctr">
              <a:buNone/>
              <a:defRPr/>
            </a:lvl1pPr>
            <a:lvl2pPr marL="364480" indent="0" algn="ctr">
              <a:buNone/>
              <a:defRPr/>
            </a:lvl2pPr>
            <a:lvl3pPr marL="728960" indent="0" algn="ctr">
              <a:buNone/>
              <a:defRPr/>
            </a:lvl3pPr>
            <a:lvl4pPr marL="1093440" indent="0" algn="ctr">
              <a:buNone/>
              <a:defRPr/>
            </a:lvl4pPr>
            <a:lvl5pPr marL="1457919" indent="0" algn="ctr">
              <a:buNone/>
              <a:defRPr/>
            </a:lvl5pPr>
            <a:lvl6pPr marL="1822399" indent="0" algn="ctr">
              <a:buNone/>
              <a:defRPr/>
            </a:lvl6pPr>
            <a:lvl7pPr marL="2186879" indent="0" algn="ctr">
              <a:buNone/>
              <a:defRPr/>
            </a:lvl7pPr>
            <a:lvl8pPr marL="2551359" indent="0" algn="ctr">
              <a:buNone/>
              <a:defRPr/>
            </a:lvl8pPr>
            <a:lvl9pPr marL="2915839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37B2D37-95AB-405B-A806-CA6CAEAE94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61EBD97-73BB-48DA-9C32-F3A34E14B6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386DBF6-E8BA-41FE-931C-35AE0E7B3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8F9A8-A0A7-4701-9E66-13D9120A7E2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37B2D37-95AB-405B-A806-CA6CAEAE94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61EBD97-73BB-48DA-9C32-F3A34E14B6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386DBF6-E8BA-41FE-931C-35AE0E7B3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9F3C7-E398-4435-9FC6-0CF067C7D3F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5505744" y="1211971"/>
            <a:ext cx="4811297" cy="2583707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9760" y="1211971"/>
            <a:ext cx="14335401" cy="2583707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37B2D37-95AB-405B-A806-CA6CAEAE94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61EBD97-73BB-48DA-9C32-F3A34E14B6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386DBF6-E8BA-41FE-931C-35AE0E7B3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2788D0-3720-4679-A1E3-747B72F323A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37B2D37-95AB-405B-A806-CA6CAEAE94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61EBD97-73BB-48DA-9C32-F3A34E14B6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386DBF6-E8BA-41FE-931C-35AE0E7B3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CA0AF-BCC0-408E-8452-6D7905810D9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8983" y="19458282"/>
            <a:ext cx="18179619" cy="601386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8983" y="12833239"/>
            <a:ext cx="18179619" cy="6625043"/>
          </a:xfrm>
        </p:spPr>
        <p:txBody>
          <a:bodyPr anchor="b"/>
          <a:lstStyle>
            <a:lvl1pPr marL="0" indent="0">
              <a:buNone/>
              <a:defRPr sz="1600"/>
            </a:lvl1pPr>
            <a:lvl2pPr marL="364480" indent="0">
              <a:buNone/>
              <a:defRPr sz="1400"/>
            </a:lvl2pPr>
            <a:lvl3pPr marL="728960" indent="0">
              <a:buNone/>
              <a:defRPr sz="1300"/>
            </a:lvl3pPr>
            <a:lvl4pPr marL="1093440" indent="0">
              <a:buNone/>
              <a:defRPr sz="1100"/>
            </a:lvl4pPr>
            <a:lvl5pPr marL="1457919" indent="0">
              <a:buNone/>
              <a:defRPr sz="1100"/>
            </a:lvl5pPr>
            <a:lvl6pPr marL="1822399" indent="0">
              <a:buNone/>
              <a:defRPr sz="1100"/>
            </a:lvl6pPr>
            <a:lvl7pPr marL="2186879" indent="0">
              <a:buNone/>
              <a:defRPr sz="1100"/>
            </a:lvl7pPr>
            <a:lvl8pPr marL="2551359" indent="0">
              <a:buNone/>
              <a:defRPr sz="1100"/>
            </a:lvl8pPr>
            <a:lvl9pPr marL="2915839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37B2D37-95AB-405B-A806-CA6CAEAE94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61EBD97-73BB-48DA-9C32-F3A34E14B6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386DBF6-E8BA-41FE-931C-35AE0E7B3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B2A241-EFA9-4AD5-A177-C70249314F3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9760" y="7065625"/>
            <a:ext cx="9573348" cy="1998341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743692" y="7065625"/>
            <a:ext cx="9573349" cy="1998341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37B2D37-95AB-405B-A806-CA6CAEAE94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61EBD97-73BB-48DA-9C32-F3A34E14B6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386DBF6-E8BA-41FE-931C-35AE0E7B3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D4AF5D-0710-46E4-BF73-6F6BD0BE69C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760" y="6777837"/>
            <a:ext cx="9448666" cy="2824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4480" indent="0">
              <a:buNone/>
              <a:defRPr sz="1600" b="1"/>
            </a:lvl2pPr>
            <a:lvl3pPr marL="728960" indent="0">
              <a:buNone/>
              <a:defRPr sz="1400" b="1"/>
            </a:lvl3pPr>
            <a:lvl4pPr marL="1093440" indent="0">
              <a:buNone/>
              <a:defRPr sz="1300" b="1"/>
            </a:lvl4pPr>
            <a:lvl5pPr marL="1457919" indent="0">
              <a:buNone/>
              <a:defRPr sz="1300" b="1"/>
            </a:lvl5pPr>
            <a:lvl6pPr marL="1822399" indent="0">
              <a:buNone/>
              <a:defRPr sz="1300" b="1"/>
            </a:lvl6pPr>
            <a:lvl7pPr marL="2186879" indent="0">
              <a:buNone/>
              <a:defRPr sz="1300" b="1"/>
            </a:lvl7pPr>
            <a:lvl8pPr marL="2551359" indent="0">
              <a:buNone/>
              <a:defRPr sz="1300" b="1"/>
            </a:lvl8pPr>
            <a:lvl9pPr marL="2915839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69760" y="9602307"/>
            <a:ext cx="9448666" cy="1744673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864185" y="6777837"/>
            <a:ext cx="9452857" cy="2824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4480" indent="0">
              <a:buNone/>
              <a:defRPr sz="1600" b="1"/>
            </a:lvl2pPr>
            <a:lvl3pPr marL="728960" indent="0">
              <a:buNone/>
              <a:defRPr sz="1400" b="1"/>
            </a:lvl3pPr>
            <a:lvl4pPr marL="1093440" indent="0">
              <a:buNone/>
              <a:defRPr sz="1300" b="1"/>
            </a:lvl4pPr>
            <a:lvl5pPr marL="1457919" indent="0">
              <a:buNone/>
              <a:defRPr sz="1300" b="1"/>
            </a:lvl5pPr>
            <a:lvl6pPr marL="1822399" indent="0">
              <a:buNone/>
              <a:defRPr sz="1300" b="1"/>
            </a:lvl6pPr>
            <a:lvl7pPr marL="2186879" indent="0">
              <a:buNone/>
              <a:defRPr sz="1300" b="1"/>
            </a:lvl7pPr>
            <a:lvl8pPr marL="2551359" indent="0">
              <a:buNone/>
              <a:defRPr sz="1300" b="1"/>
            </a:lvl8pPr>
            <a:lvl9pPr marL="2915839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864185" y="9602307"/>
            <a:ext cx="9452857" cy="1744673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237B2D37-95AB-405B-A806-CA6CAEAE94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E61EBD97-73BB-48DA-9C32-F3A34E14B6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E386DBF6-E8BA-41FE-931C-35AE0E7B3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1496C-C4CF-41A3-9BCF-9C28D5144FC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237B2D37-95AB-405B-A806-CA6CAEAE94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E61EBD97-73BB-48DA-9C32-F3A34E14B6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E386DBF6-E8BA-41FE-931C-35AE0E7B3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15ECD-7374-40AA-A706-50290A370B0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237B2D37-95AB-405B-A806-CA6CAEAE94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61EBD97-73BB-48DA-9C32-F3A34E14B6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E386DBF6-E8BA-41FE-931C-35AE0E7B3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F2DB8F-97C1-4039-B290-7C8C70C128F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759" y="1206038"/>
            <a:ext cx="7035683" cy="512973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62143" y="1206037"/>
            <a:ext cx="11954898" cy="2584300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9759" y="6335772"/>
            <a:ext cx="7035683" cy="20713271"/>
          </a:xfrm>
        </p:spPr>
        <p:txBody>
          <a:bodyPr/>
          <a:lstStyle>
            <a:lvl1pPr marL="0" indent="0">
              <a:buNone/>
              <a:defRPr sz="1100"/>
            </a:lvl1pPr>
            <a:lvl2pPr marL="364480" indent="0">
              <a:buNone/>
              <a:defRPr sz="1000"/>
            </a:lvl2pPr>
            <a:lvl3pPr marL="728960" indent="0">
              <a:buNone/>
              <a:defRPr sz="800"/>
            </a:lvl3pPr>
            <a:lvl4pPr marL="1093440" indent="0">
              <a:buNone/>
              <a:defRPr sz="700"/>
            </a:lvl4pPr>
            <a:lvl5pPr marL="1457919" indent="0">
              <a:buNone/>
              <a:defRPr sz="700"/>
            </a:lvl5pPr>
            <a:lvl6pPr marL="1822399" indent="0">
              <a:buNone/>
              <a:defRPr sz="700"/>
            </a:lvl6pPr>
            <a:lvl7pPr marL="2186879" indent="0">
              <a:buNone/>
              <a:defRPr sz="700"/>
            </a:lvl7pPr>
            <a:lvl8pPr marL="2551359" indent="0">
              <a:buNone/>
              <a:defRPr sz="700"/>
            </a:lvl8pPr>
            <a:lvl9pPr marL="2915839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37B2D37-95AB-405B-A806-CA6CAEAE94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61EBD97-73BB-48DA-9C32-F3A34E14B6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386DBF6-E8BA-41FE-931C-35AE0E7B3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0FA550-C46B-4A78-8275-926CB0EE149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2073" y="21195389"/>
            <a:ext cx="12831870" cy="250256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92073" y="2705795"/>
            <a:ext cx="12831870" cy="18167689"/>
          </a:xfrm>
        </p:spPr>
        <p:txBody>
          <a:bodyPr/>
          <a:lstStyle>
            <a:lvl1pPr marL="0" indent="0">
              <a:buNone/>
              <a:defRPr sz="2600"/>
            </a:lvl1pPr>
            <a:lvl2pPr marL="364480" indent="0">
              <a:buNone/>
              <a:defRPr sz="2200"/>
            </a:lvl2pPr>
            <a:lvl3pPr marL="728960" indent="0">
              <a:buNone/>
              <a:defRPr sz="1900"/>
            </a:lvl3pPr>
            <a:lvl4pPr marL="1093440" indent="0">
              <a:buNone/>
              <a:defRPr sz="1600"/>
            </a:lvl4pPr>
            <a:lvl5pPr marL="1457919" indent="0">
              <a:buNone/>
              <a:defRPr sz="1600"/>
            </a:lvl5pPr>
            <a:lvl6pPr marL="1822399" indent="0">
              <a:buNone/>
              <a:defRPr sz="1600"/>
            </a:lvl6pPr>
            <a:lvl7pPr marL="2186879" indent="0">
              <a:buNone/>
              <a:defRPr sz="1600"/>
            </a:lvl7pPr>
            <a:lvl8pPr marL="2551359" indent="0">
              <a:buNone/>
              <a:defRPr sz="1600"/>
            </a:lvl8pPr>
            <a:lvl9pPr marL="2915839" indent="0">
              <a:buNone/>
              <a:defRPr sz="16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92073" y="23697953"/>
            <a:ext cx="12831870" cy="3554322"/>
          </a:xfrm>
        </p:spPr>
        <p:txBody>
          <a:bodyPr/>
          <a:lstStyle>
            <a:lvl1pPr marL="0" indent="0">
              <a:buNone/>
              <a:defRPr sz="1100"/>
            </a:lvl1pPr>
            <a:lvl2pPr marL="364480" indent="0">
              <a:buNone/>
              <a:defRPr sz="1000"/>
            </a:lvl2pPr>
            <a:lvl3pPr marL="728960" indent="0">
              <a:buNone/>
              <a:defRPr sz="800"/>
            </a:lvl3pPr>
            <a:lvl4pPr marL="1093440" indent="0">
              <a:buNone/>
              <a:defRPr sz="700"/>
            </a:lvl4pPr>
            <a:lvl5pPr marL="1457919" indent="0">
              <a:buNone/>
              <a:defRPr sz="700"/>
            </a:lvl5pPr>
            <a:lvl6pPr marL="1822399" indent="0">
              <a:buNone/>
              <a:defRPr sz="700"/>
            </a:lvl6pPr>
            <a:lvl7pPr marL="2186879" indent="0">
              <a:buNone/>
              <a:defRPr sz="700"/>
            </a:lvl7pPr>
            <a:lvl8pPr marL="2551359" indent="0">
              <a:buNone/>
              <a:defRPr sz="700"/>
            </a:lvl8pPr>
            <a:lvl9pPr marL="2915839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37B2D37-95AB-405B-A806-CA6CAEAE94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61EBD97-73BB-48DA-9C32-F3A34E14B6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386DBF6-E8BA-41FE-931C-35AE0E7B3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EEED95-E4CC-4FF1-902F-18B13562DF5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9975" y="1211263"/>
            <a:ext cx="19246850" cy="504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29" tIns="147614" rIns="295229" bIns="1476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975" y="7065963"/>
            <a:ext cx="19246850" cy="1998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29" tIns="147614" rIns="295229" bIns="1476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237B2D37-95AB-405B-A806-CA6CAEAE94C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9975" y="27574875"/>
            <a:ext cx="4989513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29" tIns="147614" rIns="295229" bIns="1476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45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E61EBD97-73BB-48DA-9C32-F3A34E14B61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7263" y="27574875"/>
            <a:ext cx="677227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29" tIns="147614" rIns="295229" bIns="14761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5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E386DBF6-E8BA-41FE-931C-35AE0E7B327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7313" y="27574875"/>
            <a:ext cx="4989512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29" tIns="147614" rIns="295229" bIns="1476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500"/>
            </a:lvl1pPr>
          </a:lstStyle>
          <a:p>
            <a:fld id="{6136F8D7-1338-4579-855D-A9A4A88F639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cs typeface="Arial" charset="0"/>
        </a:defRPr>
      </a:lvl2pPr>
      <a:lvl3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cs typeface="Arial" charset="0"/>
        </a:defRPr>
      </a:lvl3pPr>
      <a:lvl4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cs typeface="Arial" charset="0"/>
        </a:defRPr>
      </a:lvl4pPr>
      <a:lvl5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cs typeface="Arial" charset="0"/>
        </a:defRPr>
      </a:lvl5pPr>
      <a:lvl6pPr marL="364480" algn="ctr" defTabSz="295254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cs typeface="Arial" charset="0"/>
        </a:defRPr>
      </a:lvl6pPr>
      <a:lvl7pPr marL="728960" algn="ctr" defTabSz="295254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cs typeface="Arial" charset="0"/>
        </a:defRPr>
      </a:lvl7pPr>
      <a:lvl8pPr marL="1093440" algn="ctr" defTabSz="295254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cs typeface="Arial" charset="0"/>
        </a:defRPr>
      </a:lvl8pPr>
      <a:lvl9pPr marL="1457919" algn="ctr" defTabSz="295254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106488" indent="-1106488" algn="l" defTabSz="2951163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+mn-ea"/>
          <a:cs typeface="+mn-cs"/>
        </a:defRPr>
      </a:lvl1pPr>
      <a:lvl2pPr marL="2397125" indent="-922338" algn="l" defTabSz="2951163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  <a:cs typeface="+mn-cs"/>
        </a:defRPr>
      </a:lvl2pPr>
      <a:lvl3pPr marL="3689350" indent="-736600" algn="l" defTabSz="2951163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  <a:cs typeface="+mn-cs"/>
        </a:defRPr>
      </a:lvl3pPr>
      <a:lvl4pPr marL="5165725" indent="-736600" algn="l" defTabSz="2951163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  <a:cs typeface="+mn-cs"/>
        </a:defRPr>
      </a:lvl4pPr>
      <a:lvl5pPr marL="6642100" indent="-736600" algn="l" defTabSz="2951163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cs typeface="+mn-cs"/>
        </a:defRPr>
      </a:lvl5pPr>
      <a:lvl6pPr marL="7007378" indent="-737819" algn="l" defTabSz="295254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cs typeface="+mn-cs"/>
        </a:defRPr>
      </a:lvl6pPr>
      <a:lvl7pPr marL="7371858" indent="-737819" algn="l" defTabSz="295254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cs typeface="+mn-cs"/>
        </a:defRPr>
      </a:lvl7pPr>
      <a:lvl8pPr marL="7736338" indent="-737819" algn="l" defTabSz="295254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cs typeface="+mn-cs"/>
        </a:defRPr>
      </a:lvl8pPr>
      <a:lvl9pPr marL="8100818" indent="-737819" algn="l" defTabSz="295254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7289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4480" algn="l" defTabSz="7289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8960" algn="l" defTabSz="7289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3440" algn="l" defTabSz="7289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7919" algn="l" defTabSz="7289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2399" algn="l" defTabSz="7289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86879" algn="l" defTabSz="7289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51359" algn="l" defTabSz="7289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839" algn="l" defTabSz="7289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oleObject" Target="../embeddings/_____Microsoft_Office_Excel_97-20031.xls"/><Relationship Id="rId18" Type="http://schemas.openxmlformats.org/officeDocument/2006/relationships/oleObject" Target="../embeddings/_____Microsoft_Office_Excel_97-20036.xls"/><Relationship Id="rId3" Type="http://schemas.openxmlformats.org/officeDocument/2006/relationships/notesSlide" Target="../notesSlides/notesSlide1.xml"/><Relationship Id="rId21" Type="http://schemas.openxmlformats.org/officeDocument/2006/relationships/chart" Target="../charts/chart3.xml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_____Microsoft_Office_Excel_97-20034.xls"/><Relationship Id="rId20" Type="http://schemas.openxmlformats.org/officeDocument/2006/relationships/chart" Target="../charts/char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oleObject" Target="../embeddings/_____Microsoft_Office_Excel_97-20033.xls"/><Relationship Id="rId23" Type="http://schemas.openxmlformats.org/officeDocument/2006/relationships/chart" Target="../charts/chart5.xml"/><Relationship Id="rId10" Type="http://schemas.openxmlformats.org/officeDocument/2006/relationships/image" Target="../media/image12.png"/><Relationship Id="rId19" Type="http://schemas.openxmlformats.org/officeDocument/2006/relationships/chart" Target="../charts/chart1.xml"/><Relationship Id="rId4" Type="http://schemas.openxmlformats.org/officeDocument/2006/relationships/hyperlink" Target="http://fptl.ru/biblioteka/spravo4niki/dean.pdf" TargetMode="External"/><Relationship Id="rId9" Type="http://schemas.openxmlformats.org/officeDocument/2006/relationships/image" Target="../media/image11.png"/><Relationship Id="rId14" Type="http://schemas.openxmlformats.org/officeDocument/2006/relationships/oleObject" Target="../embeddings/_____Microsoft_Office_Excel_97-20032.xls"/><Relationship Id="rId2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606"/>
          <p:cNvGrpSpPr>
            <a:grpSpLocks/>
          </p:cNvGrpSpPr>
          <p:nvPr/>
        </p:nvGrpSpPr>
        <p:grpSpPr bwMode="auto">
          <a:xfrm>
            <a:off x="238125" y="874713"/>
            <a:ext cx="21005800" cy="28732162"/>
            <a:chOff x="227" y="590"/>
            <a:chExt cx="20049" cy="19368"/>
          </a:xfrm>
        </p:grpSpPr>
        <p:grpSp>
          <p:nvGrpSpPr>
            <p:cNvPr id="4489" name="Group 1602"/>
            <p:cNvGrpSpPr>
              <a:grpSpLocks/>
            </p:cNvGrpSpPr>
            <p:nvPr/>
          </p:nvGrpSpPr>
          <p:grpSpPr bwMode="auto">
            <a:xfrm>
              <a:off x="227" y="590"/>
              <a:ext cx="20049" cy="19368"/>
              <a:chOff x="227" y="590"/>
              <a:chExt cx="20049" cy="19368"/>
            </a:xfrm>
          </p:grpSpPr>
          <p:sp>
            <p:nvSpPr>
              <p:cNvPr id="4491" name="Line 7"/>
              <p:cNvSpPr>
                <a:spLocks noChangeShapeType="1"/>
              </p:cNvSpPr>
              <p:nvPr/>
            </p:nvSpPr>
            <p:spPr bwMode="auto">
              <a:xfrm>
                <a:off x="20185" y="4944"/>
                <a:ext cx="0" cy="15014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92" name="Line 12"/>
              <p:cNvSpPr>
                <a:spLocks noChangeShapeType="1"/>
              </p:cNvSpPr>
              <p:nvPr/>
            </p:nvSpPr>
            <p:spPr bwMode="auto">
              <a:xfrm flipH="1">
                <a:off x="20094" y="16738"/>
                <a:ext cx="0" cy="272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93" name="Line 13"/>
              <p:cNvSpPr>
                <a:spLocks noChangeShapeType="1"/>
              </p:cNvSpPr>
              <p:nvPr/>
            </p:nvSpPr>
            <p:spPr bwMode="auto">
              <a:xfrm flipH="1">
                <a:off x="20276" y="16874"/>
                <a:ext cx="0" cy="272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494" name="Group 1583"/>
              <p:cNvGrpSpPr>
                <a:grpSpLocks/>
              </p:cNvGrpSpPr>
              <p:nvPr/>
            </p:nvGrpSpPr>
            <p:grpSpPr bwMode="auto">
              <a:xfrm>
                <a:off x="227" y="590"/>
                <a:ext cx="288" cy="18234"/>
                <a:chOff x="227" y="590"/>
                <a:chExt cx="288" cy="18234"/>
              </a:xfrm>
            </p:grpSpPr>
            <p:sp>
              <p:nvSpPr>
                <p:cNvPr id="4495" name="Line 4"/>
                <p:cNvSpPr>
                  <a:spLocks noChangeShapeType="1"/>
                </p:cNvSpPr>
                <p:nvPr/>
              </p:nvSpPr>
              <p:spPr bwMode="auto">
                <a:xfrm>
                  <a:off x="227" y="590"/>
                  <a:ext cx="0" cy="15014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496" name="Line 6"/>
                <p:cNvSpPr>
                  <a:spLocks noChangeShapeType="1"/>
                </p:cNvSpPr>
                <p:nvPr/>
              </p:nvSpPr>
              <p:spPr bwMode="auto">
                <a:xfrm>
                  <a:off x="515" y="3810"/>
                  <a:ext cx="0" cy="15014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4497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363" y="3175"/>
                  <a:ext cx="0" cy="4672"/>
                </a:xfrm>
                <a:prstGeom prst="line">
                  <a:avLst/>
                </a:prstGeom>
                <a:noFill/>
                <a:ln w="76200">
                  <a:solidFill>
                    <a:srgbClr val="00B05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490" name="Line 18"/>
            <p:cNvSpPr>
              <a:spLocks noChangeShapeType="1"/>
            </p:cNvSpPr>
            <p:nvPr/>
          </p:nvSpPr>
          <p:spPr bwMode="auto">
            <a:xfrm flipH="1">
              <a:off x="318" y="16738"/>
              <a:ext cx="0" cy="2721"/>
            </a:xfrm>
            <a:prstGeom prst="line">
              <a:avLst/>
            </a:prstGeom>
            <a:noFill/>
            <a:ln w="7620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099" name="Group 1605"/>
          <p:cNvGrpSpPr>
            <a:grpSpLocks/>
          </p:cNvGrpSpPr>
          <p:nvPr/>
        </p:nvGrpSpPr>
        <p:grpSpPr bwMode="auto">
          <a:xfrm>
            <a:off x="9124950" y="29876750"/>
            <a:ext cx="11549063" cy="133350"/>
            <a:chOff x="8709" y="20140"/>
            <a:chExt cx="11022" cy="90"/>
          </a:xfrm>
        </p:grpSpPr>
        <p:sp>
          <p:nvSpPr>
            <p:cNvPr id="4487" name="Line 8"/>
            <p:cNvSpPr>
              <a:spLocks noChangeShapeType="1"/>
            </p:cNvSpPr>
            <p:nvPr/>
          </p:nvSpPr>
          <p:spPr bwMode="auto">
            <a:xfrm rot="5400000">
              <a:off x="14152" y="14697"/>
              <a:ext cx="0" cy="10886"/>
            </a:xfrm>
            <a:prstGeom prst="line">
              <a:avLst/>
            </a:prstGeom>
            <a:noFill/>
            <a:ln w="7620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88" name="Line 19"/>
            <p:cNvSpPr>
              <a:spLocks noChangeShapeType="1"/>
            </p:cNvSpPr>
            <p:nvPr/>
          </p:nvSpPr>
          <p:spPr bwMode="auto">
            <a:xfrm rot="5400000" flipH="1">
              <a:off x="18371" y="18869"/>
              <a:ext cx="0" cy="272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00" name="Group 613"/>
          <p:cNvGrpSpPr>
            <a:grpSpLocks/>
          </p:cNvGrpSpPr>
          <p:nvPr/>
        </p:nvGrpSpPr>
        <p:grpSpPr bwMode="auto">
          <a:xfrm>
            <a:off x="9622218" y="23498233"/>
            <a:ext cx="11144328" cy="5929354"/>
            <a:chOff x="493" y="16216"/>
            <a:chExt cx="8470" cy="4987"/>
          </a:xfrm>
        </p:grpSpPr>
        <p:sp>
          <p:nvSpPr>
            <p:cNvPr id="4485" name="Text Box 108"/>
            <p:cNvSpPr txBox="1">
              <a:spLocks noChangeArrowheads="1"/>
            </p:cNvSpPr>
            <p:nvPr/>
          </p:nvSpPr>
          <p:spPr bwMode="auto">
            <a:xfrm>
              <a:off x="547" y="16311"/>
              <a:ext cx="8361" cy="4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08210" tIns="54105" rIns="108210" bIns="54105">
              <a:spAutoFit/>
            </a:bodyPr>
            <a:lstStyle/>
            <a:p>
              <a:pPr algn="just" defTabSz="2951163" eaLnBrk="1" hangingPunct="1">
                <a:spcBef>
                  <a:spcPct val="50000"/>
                </a:spcBef>
              </a:pPr>
              <a:r>
                <a:rPr lang="ru-RU" altLang="ru-RU" sz="2000" b="1" dirty="0">
                  <a:latin typeface="Times New Roman" pitchFamily="18" charset="0"/>
                  <a:cs typeface="Times New Roman" pitchFamily="18" charset="0"/>
                </a:rPr>
                <a:t>Выводы</a:t>
              </a:r>
            </a:p>
            <a:p>
              <a:pPr lvl="0" algn="just"/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1. Выведены </a:t>
              </a: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рабочие формулы для расчёта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термодинамических свойств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карбоновых кислот.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  <a:p>
              <a:pPr lvl="0" algn="just"/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2. Проведены численные расчеты, согласующиеся с экспериментом. Получены новые ранее неизвестные значения данные.</a:t>
              </a:r>
            </a:p>
            <a:p>
              <a:pPr lvl="0" algn="just"/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3. Исследованы </a:t>
              </a: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зависимости вида Р=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(ТИ). Выявлены уравнения, отвечающие наиболее тесной корреляционной связи между энтальпией образования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карбоновых кислот и </a:t>
              </a: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топологическими индексами.</a:t>
              </a:r>
            </a:p>
            <a:p>
              <a:pPr lvl="0" algn="just"/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4. Построены и проанализированы графические зависимости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«Свойство –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топологический индекс»,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«Свойство –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номер изомера» и «Топологический индекс – номер изомера». Показано, что в одних случаях наблюдается </a:t>
              </a:r>
              <a:r>
                <a:rPr lang="ru-RU" sz="2000" b="1" dirty="0" err="1" smtClean="0">
                  <a:latin typeface="Times New Roman" pitchFamily="18" charset="0"/>
                  <a:cs typeface="Times New Roman" pitchFamily="18" charset="0"/>
                </a:rPr>
                <a:t>симбатное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 изменение энтальпии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образования. теплоёмкости и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топологического индекса, например, энтальпии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образования, теплоёмкости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и индексов 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 и 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ru-RU" sz="2000" i="1" dirty="0" smtClean="0">
                  <a:latin typeface="Times New Roman" pitchFamily="18" charset="0"/>
                  <a:cs typeface="Times New Roman" pitchFamily="18" charset="0"/>
                </a:rPr>
                <a:t>’ </a:t>
              </a:r>
              <a:r>
                <a:rPr lang="ru-RU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рис.1),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энтальпии образования и индексов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 и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  для </a:t>
              </a:r>
              <a:r>
                <a:rPr lang="ru-RU" altLang="ru-RU" sz="2000" b="1" dirty="0" smtClean="0">
                  <a:latin typeface="Times New Roman" pitchFamily="18" charset="0"/>
                  <a:cs typeface="Times New Roman" pitchFamily="18" charset="0"/>
                </a:rPr>
                <a:t>изомеров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ru-RU" sz="2000" b="1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ru-RU" sz="2000" b="1" baseline="-25000" dirty="0" smtClean="0">
                  <a:latin typeface="Times New Roman" pitchFamily="18" charset="0"/>
                  <a:cs typeface="Times New Roman" pitchFamily="18" charset="0"/>
                </a:rPr>
                <a:t>9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СООН (рис.2),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что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свидетельствует о хорошей корреляции между свойством и ТИ. В других случаях (как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</a:t>
              </a:r>
              <a:r>
                <a:rPr lang="ru-RU" sz="2000" b="1" baseline="-25000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ru-RU" sz="2000" b="1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ru-RU" sz="2000" b="1" baseline="-25000" dirty="0" smtClean="0">
                  <a:latin typeface="Times New Roman" pitchFamily="18" charset="0"/>
                  <a:cs typeface="Times New Roman" pitchFamily="18" charset="0"/>
                </a:rPr>
                <a:t>298(ж)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  и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Н на рис.1; 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</a:t>
              </a:r>
              <a:r>
                <a:rPr lang="ru-RU" sz="2000" b="1" baseline="-25000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ru-RU" sz="2000" b="1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ru-RU" sz="2000" b="1" baseline="-25000" dirty="0" smtClean="0">
                  <a:latin typeface="Times New Roman" pitchFamily="18" charset="0"/>
                  <a:cs typeface="Times New Roman" pitchFamily="18" charset="0"/>
                </a:rPr>
                <a:t>298(ж)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  и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W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на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рис.2)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такой корреляции  нет. С </a:t>
              </a: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увеличением числа изомеров корреляции между энтальпией образования и ТИ усложняются, что необходимо учитывать  при аналитическом изучении зависимостей 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“Свойство – </a:t>
              </a: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ТИ”.</a:t>
              </a:r>
            </a:p>
          </p:txBody>
        </p:sp>
        <p:sp>
          <p:nvSpPr>
            <p:cNvPr id="4486" name="Rectangle 350"/>
            <p:cNvSpPr>
              <a:spLocks noChangeArrowheads="1"/>
            </p:cNvSpPr>
            <p:nvPr/>
          </p:nvSpPr>
          <p:spPr bwMode="auto">
            <a:xfrm>
              <a:off x="493" y="16216"/>
              <a:ext cx="8470" cy="498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/>
            </a:p>
          </p:txBody>
        </p:sp>
      </p:grpSp>
      <p:grpSp>
        <p:nvGrpSpPr>
          <p:cNvPr id="4102" name="Group 280"/>
          <p:cNvGrpSpPr>
            <a:grpSpLocks/>
          </p:cNvGrpSpPr>
          <p:nvPr/>
        </p:nvGrpSpPr>
        <p:grpSpPr bwMode="auto">
          <a:xfrm>
            <a:off x="692080" y="3567031"/>
            <a:ext cx="19731037" cy="2244725"/>
            <a:chOff x="431" y="2053"/>
            <a:chExt cx="12429" cy="1414"/>
          </a:xfrm>
        </p:grpSpPr>
        <p:sp>
          <p:nvSpPr>
            <p:cNvPr id="4482" name="Rectangle 63"/>
            <p:cNvSpPr>
              <a:spLocks noChangeArrowheads="1"/>
            </p:cNvSpPr>
            <p:nvPr/>
          </p:nvSpPr>
          <p:spPr bwMode="auto">
            <a:xfrm>
              <a:off x="431" y="2128"/>
              <a:ext cx="12429" cy="133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8575">
              <a:solidFill>
                <a:srgbClr val="FFFD77"/>
              </a:solidFill>
              <a:prstDash val="dash"/>
              <a:miter lim="800000"/>
              <a:headEnd/>
              <a:tailEnd/>
            </a:ln>
          </p:spPr>
          <p:txBody>
            <a:bodyPr wrap="none" lIns="108210" tIns="54105" rIns="108210" bIns="54105" anchor="ctr"/>
            <a:lstStyle/>
            <a:p>
              <a:pPr algn="ctr" defTabSz="2951163" eaLnBrk="1" hangingPunct="1"/>
              <a:endPara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83" name="Text Box 64"/>
            <p:cNvSpPr txBox="1">
              <a:spLocks noChangeArrowheads="1"/>
            </p:cNvSpPr>
            <p:nvPr/>
          </p:nvSpPr>
          <p:spPr bwMode="auto">
            <a:xfrm>
              <a:off x="546" y="2489"/>
              <a:ext cx="12292" cy="612"/>
            </a:xfrm>
            <a:prstGeom prst="rect">
              <a:avLst/>
            </a:prstGeom>
            <a:noFill/>
            <a:ln w="28575">
              <a:solidFill>
                <a:srgbClr val="E0FE7E"/>
              </a:solidFill>
              <a:miter lim="800000"/>
              <a:headEnd/>
              <a:tailEnd/>
            </a:ln>
          </p:spPr>
          <p:txBody>
            <a:bodyPr lIns="108210" tIns="54105" rIns="108210" bIns="54105">
              <a:spAutoFit/>
            </a:bodyPr>
            <a:lstStyle/>
            <a:p>
              <a:pPr algn="just" defTabSz="2951163" eaLnBrk="1" hangingPunct="1"/>
              <a:r>
                <a: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Актуальной задачей современной химии является установление связи между структурой и свойствами веществ в том числе и карбоновых кислот, т.к. экспериментальных сведений для них немного [1</a:t>
              </a: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].</a:t>
              </a:r>
              <a:endPara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84" name="Text Box 66"/>
            <p:cNvSpPr txBox="1">
              <a:spLocks noChangeArrowheads="1"/>
            </p:cNvSpPr>
            <p:nvPr/>
          </p:nvSpPr>
          <p:spPr bwMode="auto">
            <a:xfrm>
              <a:off x="738" y="2053"/>
              <a:ext cx="4025" cy="340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108210" tIns="54105" rIns="108210" bIns="54105">
              <a:spAutoFit/>
            </a:bodyPr>
            <a:lstStyle/>
            <a:p>
              <a:pPr defTabSz="2951163" eaLnBrk="1" hangingPunct="1">
                <a:spcBef>
                  <a:spcPct val="50000"/>
                </a:spcBef>
              </a:pPr>
              <a:r>
                <a:rPr lang="ru-RU" altLang="ru-RU" sz="2800" b="1" i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Актуальность:</a:t>
              </a:r>
              <a:endParaRPr lang="ru-RU" altLang="ru-RU" sz="2800" u="sng" dirty="0">
                <a:solidFill>
                  <a:srgbClr val="1B4E6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03" name="Group 662"/>
          <p:cNvGrpSpPr>
            <a:grpSpLocks/>
          </p:cNvGrpSpPr>
          <p:nvPr/>
        </p:nvGrpSpPr>
        <p:grpSpPr bwMode="auto">
          <a:xfrm>
            <a:off x="612775" y="5664407"/>
            <a:ext cx="8953500" cy="4879768"/>
            <a:chOff x="589" y="3873"/>
            <a:chExt cx="8392" cy="3288"/>
          </a:xfrm>
        </p:grpSpPr>
        <p:grpSp>
          <p:nvGrpSpPr>
            <p:cNvPr id="4476" name="Группа 89"/>
            <p:cNvGrpSpPr>
              <a:grpSpLocks/>
            </p:cNvGrpSpPr>
            <p:nvPr/>
          </p:nvGrpSpPr>
          <p:grpSpPr bwMode="auto">
            <a:xfrm>
              <a:off x="589" y="3873"/>
              <a:ext cx="8392" cy="982"/>
              <a:chOff x="13361600" y="4851623"/>
              <a:chExt cx="8785225" cy="1401246"/>
            </a:xfrm>
          </p:grpSpPr>
          <p:sp>
            <p:nvSpPr>
              <p:cNvPr id="4480" name="Text Box 68"/>
              <p:cNvSpPr txBox="1">
                <a:spLocks noChangeArrowheads="1"/>
              </p:cNvSpPr>
              <p:nvPr/>
            </p:nvSpPr>
            <p:spPr bwMode="auto">
              <a:xfrm>
                <a:off x="13496416" y="4851623"/>
                <a:ext cx="5544890" cy="652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08210" tIns="54105" rIns="108210" bIns="54105">
                <a:spAutoFit/>
              </a:bodyPr>
              <a:lstStyle/>
              <a:p>
                <a:pPr algn="ctr" defTabSz="2951163" eaLnBrk="1" hangingPunct="1">
                  <a:spcBef>
                    <a:spcPct val="50000"/>
                  </a:spcBef>
                </a:pPr>
                <a:r>
                  <a:rPr lang="ru-RU" altLang="ru-RU" sz="3700" b="1" i="1" u="sng" dirty="0">
                    <a:latin typeface="Times New Roman" pitchFamily="18" charset="0"/>
                  </a:rPr>
                  <a:t>Цель работы:</a:t>
                </a:r>
              </a:p>
            </p:txBody>
          </p:sp>
          <p:sp>
            <p:nvSpPr>
              <p:cNvPr id="4481" name="Text Box 71"/>
              <p:cNvSpPr txBox="1">
                <a:spLocks noChangeArrowheads="1"/>
              </p:cNvSpPr>
              <p:nvPr/>
            </p:nvSpPr>
            <p:spPr bwMode="auto">
              <a:xfrm>
                <a:off x="13361600" y="5437541"/>
                <a:ext cx="8785225" cy="8153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08210" tIns="54105" rIns="108210" bIns="54105">
                <a:spAutoFit/>
              </a:bodyPr>
              <a:lstStyle/>
              <a:p>
                <a:pPr marL="323850" indent="269875" defTabSz="2951163" eaLnBrk="1" hangingPunct="1"/>
                <a:r>
                  <a:rPr lang="ru-RU" altLang="zh-CN" sz="2400" b="1" i="1" dirty="0" smtClean="0">
                    <a:latin typeface="Times New Roman" pitchFamily="18" charset="0"/>
                  </a:rPr>
                  <a:t>Установление количественных корреляций «свойство» карбоновых кислот.</a:t>
                </a:r>
                <a:endParaRPr lang="en-US" altLang="zh-CN" sz="2400" b="1" i="1" dirty="0">
                  <a:latin typeface="Symbol" pitchFamily="18" charset="2"/>
                  <a:ea typeface="宋体" pitchFamily="2" charset="-122"/>
                </a:endParaRPr>
              </a:p>
            </p:txBody>
          </p:sp>
        </p:grpSp>
        <p:grpSp>
          <p:nvGrpSpPr>
            <p:cNvPr id="4477" name="Группа 93"/>
            <p:cNvGrpSpPr>
              <a:grpSpLocks/>
            </p:cNvGrpSpPr>
            <p:nvPr/>
          </p:nvGrpSpPr>
          <p:grpSpPr bwMode="auto">
            <a:xfrm>
              <a:off x="638" y="5060"/>
              <a:ext cx="8322" cy="2101"/>
              <a:chOff x="13574098" y="5812247"/>
              <a:chExt cx="8426252" cy="3702513"/>
            </a:xfrm>
          </p:grpSpPr>
          <p:sp>
            <p:nvSpPr>
              <p:cNvPr id="1127" name="Rectangle 69">
                <a:extLst>
                  <a:ext uri="{FF2B5EF4-FFF2-40B4-BE49-F238E27FC236}">
                    <a16:creationId xmlns:a16="http://schemas.microsoft.com/office/drawing/2014/main" xmlns="" id="{D50D3314-7375-4E9B-9CC1-5B0184BCED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74098" y="5812247"/>
                <a:ext cx="8360284" cy="3516209"/>
              </a:xfrm>
              <a:prstGeom prst="rect">
                <a:avLst/>
              </a:prstGeom>
              <a:ln>
                <a:solidFill>
                  <a:srgbClr val="E0FE7E"/>
                </a:solidFill>
                <a:headEnd/>
                <a:tailEnd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lIns="108210" tIns="54105" rIns="108210" bIns="54105" anchor="ctr"/>
              <a:lstStyle/>
              <a:p>
                <a:pPr defTabSz="862013" eaLnBrk="1" hangingPunct="1">
                  <a:defRPr/>
                </a:pPr>
                <a:endParaRPr lang="ru-RU"/>
              </a:p>
            </p:txBody>
          </p:sp>
          <p:sp>
            <p:nvSpPr>
              <p:cNvPr id="1128" name="Прямоугольник 91">
                <a:extLst>
                  <a:ext uri="{FF2B5EF4-FFF2-40B4-BE49-F238E27FC236}">
                    <a16:creationId xmlns:a16="http://schemas.microsoft.com/office/drawing/2014/main" xmlns="" id="{0147A0ED-6BA7-4200-BEE0-DA28FF9AD1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89157" y="5857819"/>
                <a:ext cx="8211193" cy="3656941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108210" tIns="54105" rIns="108210" bIns="54105">
                <a:spAutoFit/>
              </a:bodyPr>
              <a:lstStyle/>
              <a:p>
                <a:pPr marL="1104900" indent="-1104900" algn="ctr" defTabSz="2951163" eaLnBrk="1" hangingPunct="1">
                  <a:defRPr/>
                </a:pPr>
                <a:r>
                  <a:rPr lang="ru-RU" altLang="zh-CN" sz="2800" b="1" i="1" u="sng" dirty="0">
                    <a:latin typeface="Times New Roman" pitchFamily="18" charset="0"/>
                    <a:ea typeface="宋体" pitchFamily="2" charset="-122"/>
                  </a:rPr>
                  <a:t>Задачи:</a:t>
                </a:r>
                <a:r>
                  <a:rPr lang="ru-RU" altLang="zh-CN" sz="2100" b="1" i="1" u="sng" dirty="0">
                    <a:latin typeface="Times New Roman" pitchFamily="18" charset="0"/>
                  </a:rPr>
                  <a:t> </a:t>
                </a:r>
              </a:p>
              <a:p>
                <a:pPr defTabSz="2951163" eaLnBrk="1" hangingPunct="1">
                  <a:buFont typeface="+mj-lt"/>
                  <a:buAutoNum type="arabicPeriod"/>
                  <a:defRPr/>
                </a:pPr>
                <a:r>
                  <a:rPr lang="ru-RU" altLang="zh-CN" sz="2400" b="1" i="1" dirty="0">
                    <a:latin typeface="Times New Roman" pitchFamily="18" charset="0"/>
                  </a:rPr>
                  <a:t>Оценка состояния численных данных </a:t>
                </a:r>
                <a:r>
                  <a:rPr lang="ru-RU" altLang="zh-CN" sz="2400" b="1" i="1" dirty="0" smtClean="0">
                    <a:latin typeface="Times New Roman" pitchFamily="18" charset="0"/>
                  </a:rPr>
                  <a:t>по термодинамическим свойствам карбоновых кислот;</a:t>
                </a:r>
                <a:endParaRPr lang="ru-RU" altLang="zh-CN" sz="2400" b="1" i="1" dirty="0">
                  <a:latin typeface="Times New Roman" pitchFamily="18" charset="0"/>
                </a:endParaRPr>
              </a:p>
              <a:p>
                <a:pPr defTabSz="2951163" eaLnBrk="1" hangingPunct="1">
                  <a:buFont typeface="+mj-lt"/>
                  <a:buAutoNum type="arabicPeriod"/>
                  <a:defRPr/>
                </a:pPr>
                <a:r>
                  <a:rPr lang="ru-RU" altLang="zh-CN" sz="2400" b="1" i="1" dirty="0">
                    <a:latin typeface="Times New Roman" pitchFamily="18" charset="0"/>
                  </a:rPr>
                  <a:t>Подбор топологических индексов (ТИ) и построение расчётных схем;</a:t>
                </a:r>
              </a:p>
              <a:p>
                <a:pPr defTabSz="2951163" eaLnBrk="1" hangingPunct="1">
                  <a:buFont typeface="+mj-lt"/>
                  <a:buAutoNum type="arabicPeriod"/>
                  <a:defRPr/>
                </a:pPr>
                <a:r>
                  <a:rPr lang="ru-RU" altLang="zh-CN" sz="2400" b="1" i="1" dirty="0">
                    <a:latin typeface="Times New Roman" pitchFamily="18" charset="0"/>
                  </a:rPr>
                  <a:t>Проведение численных расчетов;</a:t>
                </a:r>
              </a:p>
              <a:p>
                <a:pPr defTabSz="2951163" eaLnBrk="1" hangingPunct="1">
                  <a:buFont typeface="+mj-lt"/>
                  <a:buAutoNum type="arabicPeriod"/>
                  <a:defRPr/>
                </a:pPr>
                <a:r>
                  <a:rPr lang="ru-RU" altLang="zh-CN" sz="2400" b="1" i="1" dirty="0">
                    <a:latin typeface="Times New Roman" pitchFamily="18" charset="0"/>
                  </a:rPr>
                  <a:t>Построение и анализ графических зависимостей.</a:t>
                </a:r>
              </a:p>
              <a:p>
                <a:pPr marL="1104900" indent="-1104900" algn="ctr" defTabSz="2951163" eaLnBrk="1" hangingPunct="1">
                  <a:defRPr/>
                </a:pPr>
                <a:endParaRPr lang="ru-RU" altLang="zh-CN" sz="2100" b="1" i="1" u="sng" dirty="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4104" name="Group 1545"/>
          <p:cNvGrpSpPr>
            <a:grpSpLocks/>
          </p:cNvGrpSpPr>
          <p:nvPr/>
        </p:nvGrpSpPr>
        <p:grpSpPr bwMode="auto">
          <a:xfrm>
            <a:off x="196920" y="282575"/>
            <a:ext cx="21189950" cy="2076428"/>
            <a:chOff x="189" y="191"/>
            <a:chExt cx="20223" cy="1400"/>
          </a:xfrm>
        </p:grpSpPr>
        <p:sp>
          <p:nvSpPr>
            <p:cNvPr id="4474" name="Text Box 56"/>
            <p:cNvSpPr txBox="1">
              <a:spLocks noChangeArrowheads="1"/>
            </p:cNvSpPr>
            <p:nvPr/>
          </p:nvSpPr>
          <p:spPr bwMode="auto">
            <a:xfrm>
              <a:off x="4303" y="191"/>
              <a:ext cx="4406" cy="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8210" tIns="54105" rIns="108210" bIns="54105">
              <a:spAutoFit/>
            </a:bodyPr>
            <a:lstStyle/>
            <a:p>
              <a:pPr defTabSz="2951163" eaLnBrk="1" hangingPunct="1">
                <a:spcBef>
                  <a:spcPct val="50000"/>
                </a:spcBef>
              </a:pPr>
              <a:endParaRPr lang="ru-RU" altLang="ru-RU" sz="43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681" name="Text Box 49">
              <a:extLst>
                <a:ext uri="{FF2B5EF4-FFF2-40B4-BE49-F238E27FC236}">
                  <a16:creationId xmlns:a16="http://schemas.microsoft.com/office/drawing/2014/main" xmlns="" id="{AD1F0C44-0CA3-4FB6-A2C5-724C0FEE9D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" y="801"/>
              <a:ext cx="20223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08210" tIns="54105" rIns="108210" bIns="54105">
              <a:spAutoFit/>
            </a:bodyPr>
            <a:lstStyle/>
            <a:p>
              <a:pPr algn="ctr" defTabSz="2951163" eaLnBrk="1" hangingPunct="1">
                <a:spcBef>
                  <a:spcPts val="600"/>
                </a:spcBef>
                <a:defRPr/>
              </a:pPr>
              <a:r>
                <a:rPr lang="ru-RU" altLang="zh-CN" sz="32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ТОПОЛОГИЧЕСКИЙ ПОДХОД В ИЗУЧЕНИИ ФИЗИКО-ХИМИЧЕСКИХ </a:t>
              </a:r>
            </a:p>
            <a:p>
              <a:pPr algn="ctr" defTabSz="2951163" eaLnBrk="1" hangingPunct="1">
                <a:spcBef>
                  <a:spcPts val="600"/>
                </a:spcBef>
                <a:defRPr/>
              </a:pPr>
              <a:r>
                <a:rPr lang="ru-RU" altLang="zh-CN" sz="32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СВОЙСТВ КАРБОНОВЫХ КИСЛОТ</a:t>
              </a:r>
              <a:endParaRPr lang="ru-RU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105" name="Group 263"/>
          <p:cNvGrpSpPr>
            <a:grpSpLocks/>
          </p:cNvGrpSpPr>
          <p:nvPr/>
        </p:nvGrpSpPr>
        <p:grpSpPr bwMode="auto">
          <a:xfrm>
            <a:off x="874642" y="2196327"/>
            <a:ext cx="20307300" cy="3063880"/>
            <a:chOff x="505" y="1718"/>
            <a:chExt cx="12792" cy="1930"/>
          </a:xfrm>
        </p:grpSpPr>
        <p:sp>
          <p:nvSpPr>
            <p:cNvPr id="4472" name="Text Box 62"/>
            <p:cNvSpPr txBox="1">
              <a:spLocks noChangeArrowheads="1"/>
            </p:cNvSpPr>
            <p:nvPr/>
          </p:nvSpPr>
          <p:spPr bwMode="auto">
            <a:xfrm>
              <a:off x="505" y="1718"/>
              <a:ext cx="12792" cy="1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8210" tIns="54105" rIns="108210" bIns="54105">
              <a:spAutoFit/>
            </a:bodyPr>
            <a:lstStyle/>
            <a:p>
              <a:pPr algn="ctr" defTabSz="2951163" eaLnBrk="1" hangingPunct="1">
                <a:spcBef>
                  <a:spcPct val="50000"/>
                </a:spcBef>
              </a:pPr>
              <a:r>
                <a:rPr lang="ru-RU" altLang="ru-RU" sz="3000" dirty="0">
                  <a:latin typeface="Times New Roman" pitchFamily="18" charset="0"/>
                </a:rPr>
                <a:t>Тверской государственный университет, кафедра физической </a:t>
              </a:r>
              <a:r>
                <a:rPr lang="ru-RU" altLang="ru-RU" sz="3000" dirty="0" smtClean="0">
                  <a:latin typeface="Times New Roman" pitchFamily="18" charset="0"/>
                </a:rPr>
                <a:t>химии                                                                                      </a:t>
              </a:r>
              <a:r>
                <a:rPr lang="ru-RU" sz="3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Руководитель</a:t>
              </a:r>
              <a:r>
                <a:rPr lang="ru-RU" sz="3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М.Г. Виноградова</a:t>
              </a:r>
            </a:p>
            <a:p>
              <a:pPr algn="ctr" defTabSz="2951163" eaLnBrk="1" hangingPunct="1">
                <a:spcBef>
                  <a:spcPct val="50000"/>
                </a:spcBef>
              </a:pPr>
              <a:endParaRPr lang="ru-RU" altLang="ru-RU" sz="3000" dirty="0" smtClean="0">
                <a:latin typeface="Times New Roman" pitchFamily="18" charset="0"/>
              </a:endParaRPr>
            </a:p>
            <a:p>
              <a:pPr algn="ctr" defTabSz="2951163" eaLnBrk="1" hangingPunct="1">
                <a:spcBef>
                  <a:spcPct val="50000"/>
                </a:spcBef>
              </a:pPr>
              <a:endParaRPr lang="ru-RU" altLang="ru-RU" dirty="0"/>
            </a:p>
          </p:txBody>
        </p:sp>
        <p:sp>
          <p:nvSpPr>
            <p:cNvPr id="1119" name="Line 39">
              <a:extLst>
                <a:ext uri="{FF2B5EF4-FFF2-40B4-BE49-F238E27FC236}">
                  <a16:creationId xmlns:a16="http://schemas.microsoft.com/office/drawing/2014/main" xmlns="" id="{32A9F783-CD54-4595-82B6-170E17338A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43" y="2390"/>
              <a:ext cx="11635" cy="3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72896" tIns="36448" rIns="72896" bIns="36448"/>
            <a:lstStyle/>
            <a:p>
              <a:pPr eaLnBrk="1" hangingPunct="1">
                <a:defRPr/>
              </a:pPr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</p:grpSp>
      <p:sp>
        <p:nvSpPr>
          <p:cNvPr id="4108" name="TextBox 249"/>
          <p:cNvSpPr txBox="1">
            <a:spLocks noChangeArrowheads="1"/>
          </p:cNvSpPr>
          <p:nvPr/>
        </p:nvSpPr>
        <p:spPr bwMode="auto">
          <a:xfrm>
            <a:off x="834956" y="19640208"/>
            <a:ext cx="88583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Таблица 2.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Результаты расчета С</a:t>
            </a:r>
            <a:r>
              <a:rPr lang="ru-RU" sz="20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р(ж, 298 К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карбоновых кислот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четвертом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приближении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жидкой фазе (в Дж/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мольК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4109" name="TextBox 251"/>
          <p:cNvSpPr txBox="1">
            <a:spLocks noChangeArrowheads="1"/>
          </p:cNvSpPr>
          <p:nvPr/>
        </p:nvSpPr>
        <p:spPr bwMode="auto">
          <a:xfrm>
            <a:off x="549204" y="22283787"/>
            <a:ext cx="90011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Таблица 3. Некоторые ТИ используемые для построения уравнений и графических зависимостей</a:t>
            </a:r>
          </a:p>
        </p:txBody>
      </p:sp>
      <p:sp>
        <p:nvSpPr>
          <p:cNvPr id="4110" name="TextBox 13"/>
          <p:cNvSpPr txBox="1">
            <a:spLocks noChangeArrowheads="1"/>
          </p:cNvSpPr>
          <p:nvPr/>
        </p:nvSpPr>
        <p:spPr bwMode="auto">
          <a:xfrm>
            <a:off x="10264772" y="6138799"/>
            <a:ext cx="104378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Полезны  графические зависимости свойств веществ в рядах сходных молекул от степени замещения </a:t>
            </a:r>
            <a:r>
              <a:rPr lang="en-US" altLang="ru-RU" sz="2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(числа замещающих групп атомов). Обсуждаемые зависимости служат ценным дополнением к расчетно-аналитическому исследованию.</a:t>
            </a:r>
          </a:p>
        </p:txBody>
      </p:sp>
      <p:sp>
        <p:nvSpPr>
          <p:cNvPr id="4111" name="TextBox 16"/>
          <p:cNvSpPr txBox="1">
            <a:spLocks noChangeArrowheads="1"/>
          </p:cNvSpPr>
          <p:nvPr/>
        </p:nvSpPr>
        <p:spPr bwMode="auto">
          <a:xfrm>
            <a:off x="10407648" y="14282731"/>
            <a:ext cx="100727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Рис. 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Зависимости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энтальпии образования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теплоёмкости карбоновых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кислот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ряда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ТИ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(W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– числа Винера; индекса W’ и  Н – числа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Харари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4112" name="TextBox 259"/>
          <p:cNvSpPr txBox="1">
            <a:spLocks noChangeArrowheads="1"/>
          </p:cNvSpPr>
          <p:nvPr/>
        </p:nvSpPr>
        <p:spPr bwMode="auto">
          <a:xfrm>
            <a:off x="10050458" y="21640845"/>
            <a:ext cx="103917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Рис. 2. Ход изменения энтальпии образования и ряда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ТИ   изомеров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СООН в жидкой фазе при переходе от одного изомера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 другому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(1 - CH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H; 2 - CH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CH(CH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)CH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COOH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CH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CH(CH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)COOH;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(CH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CCOOH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3" name="TextBox 261"/>
          <p:cNvSpPr txBox="1">
            <a:spLocks noChangeArrowheads="1"/>
          </p:cNvSpPr>
          <p:nvPr/>
        </p:nvSpPr>
        <p:spPr bwMode="auto">
          <a:xfrm>
            <a:off x="549205" y="27998827"/>
            <a:ext cx="835824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Lange's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Handbook of Chemistry  / Editor: J.A. Dean.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(15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McGraw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Hill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1999. [Электронный ресурс]. —  URL: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4"/>
              </a:rPr>
              <a:t>http://fptl.ru/biblioteka/spravo4niki/dean.pdf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(дата обращения: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22.12.23).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4" name="TextBox 249"/>
          <p:cNvSpPr txBox="1">
            <a:spLocks noChangeArrowheads="1"/>
          </p:cNvSpPr>
          <p:nvPr/>
        </p:nvSpPr>
        <p:spPr bwMode="auto">
          <a:xfrm>
            <a:off x="856919" y="15894762"/>
            <a:ext cx="80502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800" dirty="0" err="1">
                <a:latin typeface="Times New Roman" pitchFamily="18" charset="0"/>
                <a:cs typeface="Times New Roman" pitchFamily="18" charset="0"/>
              </a:rPr>
              <a:t>Табл</a:t>
            </a: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Результаты расчета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18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baseline="30000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800" baseline="-25000" dirty="0" smtClean="0">
                <a:latin typeface="Times New Roman" pitchFamily="18" charset="0"/>
                <a:cs typeface="Times New Roman" pitchFamily="18" charset="0"/>
              </a:rPr>
              <a:t>(ж</a:t>
            </a:r>
            <a:r>
              <a:rPr lang="ru-RU" sz="1800" baseline="-25000" dirty="0">
                <a:latin typeface="Times New Roman" pitchFamily="18" charset="0"/>
                <a:cs typeface="Times New Roman" pitchFamily="18" charset="0"/>
              </a:rPr>
              <a:t>, 298 К)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карбоновых кислот 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четвертом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приближении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 жидкой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фазе (в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кДж/моль)</a:t>
            </a:r>
            <a:endParaRPr lang="ru-RU" alt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2E33CDE4-F35F-4997-A689-02B7187A02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403948"/>
              </p:ext>
            </p:extLst>
          </p:nvPr>
        </p:nvGraphicFramePr>
        <p:xfrm>
          <a:off x="756296" y="23283919"/>
          <a:ext cx="8222591" cy="4088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xmlns="" val="3810115413"/>
                    </a:ext>
                  </a:extLst>
                </a:gridCol>
                <a:gridCol w="699372">
                  <a:extLst>
                    <a:ext uri="{9D8B030D-6E8A-4147-A177-3AD203B41FA5}">
                      <a16:colId xmlns:a16="http://schemas.microsoft.com/office/drawing/2014/main" xmlns="" val="3528850117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xmlns="" val="35169447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xmlns="" val="1354828655"/>
                    </a:ext>
                  </a:extLst>
                </a:gridCol>
                <a:gridCol w="895634">
                  <a:extLst>
                    <a:ext uri="{9D8B030D-6E8A-4147-A177-3AD203B41FA5}">
                      <a16:colId xmlns:a16="http://schemas.microsoft.com/office/drawing/2014/main" xmlns="" val="63993847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911845753"/>
                    </a:ext>
                  </a:extLst>
                </a:gridCol>
                <a:gridCol w="742880">
                  <a:extLst>
                    <a:ext uri="{9D8B030D-6E8A-4147-A177-3AD203B41FA5}">
                      <a16:colId xmlns:a16="http://schemas.microsoft.com/office/drawing/2014/main" xmlns="" val="4135615933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xmlns="" val="801866005"/>
                    </a:ext>
                  </a:extLst>
                </a:gridCol>
                <a:gridCol w="714379">
                  <a:extLst>
                    <a:ext uri="{9D8B030D-6E8A-4147-A177-3AD203B41FA5}">
                      <a16:colId xmlns:a16="http://schemas.microsoft.com/office/drawing/2014/main" xmlns="" val="1022149573"/>
                    </a:ext>
                  </a:extLst>
                </a:gridCol>
              </a:tblGrid>
              <a:tr h="5690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Молекула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7781" marR="17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718945" algn="dec"/>
                          <a:tab pos="2168525" algn="dec"/>
                          <a:tab pos="2528570" algn="dec"/>
                          <a:tab pos="2888615" algn="dec"/>
                          <a:tab pos="3248660" algn="dec"/>
                          <a:tab pos="3608705" algn="dec"/>
                          <a:tab pos="4013835" algn="dec"/>
                          <a:tab pos="4418965" algn="dec"/>
                          <a:tab pos="4779010" algn="dec"/>
                          <a:tab pos="5184140" algn="dec"/>
                          <a:tab pos="5544185" algn="dec"/>
                          <a:tab pos="5814060" algn="dec"/>
                        </a:tabLst>
                      </a:pPr>
                      <a:r>
                        <a:rPr lang="en-US" sz="20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718945" algn="dec"/>
                          <a:tab pos="2168525" algn="dec"/>
                          <a:tab pos="2528570" algn="dec"/>
                          <a:tab pos="2888615" algn="dec"/>
                          <a:tab pos="3248660" algn="dec"/>
                          <a:tab pos="3608705" algn="dec"/>
                          <a:tab pos="4013835" algn="dec"/>
                          <a:tab pos="4418965" algn="dec"/>
                          <a:tab pos="4779010" algn="dec"/>
                          <a:tab pos="5184140" algn="dec"/>
                          <a:tab pos="5544185" algn="dec"/>
                          <a:tab pos="5814060" algn="dec"/>
                        </a:tabLst>
                      </a:pPr>
                      <a:r>
                        <a:rPr lang="en-US" sz="20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W’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lvl="0" indent="0" algn="ctr" defTabSz="728960" rtl="0" eaLnBrk="1" fontAlgn="auto" latinLnBrk="0" hangingPunct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18945" algn="dec"/>
                          <a:tab pos="2168525" algn="dec"/>
                          <a:tab pos="2528570" algn="dec"/>
                          <a:tab pos="2888615" algn="dec"/>
                          <a:tab pos="3248660" algn="dec"/>
                          <a:tab pos="3608705" algn="dec"/>
                          <a:tab pos="4013835" algn="dec"/>
                          <a:tab pos="4418965" algn="dec"/>
                          <a:tab pos="4779010" algn="dec"/>
                          <a:tab pos="5184140" algn="dec"/>
                          <a:tab pos="5544185" algn="dec"/>
                          <a:tab pos="5814060" algn="dec"/>
                        </a:tabLst>
                        <a:defRPr/>
                      </a:pPr>
                      <a:r>
                        <a:rPr lang="en-US" sz="20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</a:t>
                      </a:r>
                      <a:endParaRPr lang="ru-RU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718945" algn="dec"/>
                          <a:tab pos="2168525" algn="dec"/>
                          <a:tab pos="2528570" algn="dec"/>
                          <a:tab pos="2888615" algn="dec"/>
                          <a:tab pos="3248660" algn="dec"/>
                          <a:tab pos="3608705" algn="dec"/>
                          <a:tab pos="4013835" algn="dec"/>
                          <a:tab pos="4418965" algn="dec"/>
                          <a:tab pos="4779010" algn="dec"/>
                          <a:tab pos="5184140" algn="dec"/>
                          <a:tab pos="5544185" algn="dec"/>
                          <a:tab pos="5814060" algn="dec"/>
                        </a:tabLs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J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718945" algn="dec"/>
                          <a:tab pos="2168525" algn="dec"/>
                          <a:tab pos="2528570" algn="dec"/>
                          <a:tab pos="2888615" algn="dec"/>
                          <a:tab pos="3248660" algn="dec"/>
                          <a:tab pos="3608705" algn="dec"/>
                          <a:tab pos="4013835" algn="dec"/>
                          <a:tab pos="4418965" algn="dec"/>
                          <a:tab pos="4779010" algn="dec"/>
                          <a:tab pos="5184140" algn="dec"/>
                          <a:tab pos="5544185" algn="dec"/>
                          <a:tab pos="5814060" algn="dec"/>
                        </a:tabLst>
                      </a:pPr>
                      <a:r>
                        <a:rPr lang="en-US" sz="20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</a:t>
                      </a:r>
                      <a:r>
                        <a:rPr lang="ru-RU" sz="2000" i="1" baseline="-25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718945" algn="dec"/>
                          <a:tab pos="2168525" algn="dec"/>
                          <a:tab pos="2528570" algn="dec"/>
                          <a:tab pos="2888615" algn="dec"/>
                          <a:tab pos="3248660" algn="dec"/>
                          <a:tab pos="3608705" algn="dec"/>
                          <a:tab pos="4013835" algn="dec"/>
                          <a:tab pos="4418965" algn="dec"/>
                          <a:tab pos="4779010" algn="dec"/>
                          <a:tab pos="5184140" algn="dec"/>
                          <a:tab pos="5544185" algn="dec"/>
                          <a:tab pos="5814060" algn="dec"/>
                        </a:tabLst>
                      </a:pPr>
                      <a:r>
                        <a:rPr lang="en-US" sz="20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p'</a:t>
                      </a:r>
                      <a:r>
                        <a:rPr lang="en-US" sz="2000" i="1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718945" algn="dec"/>
                          <a:tab pos="2168525" algn="dec"/>
                          <a:tab pos="2528570" algn="dec"/>
                          <a:tab pos="2888615" algn="dec"/>
                          <a:tab pos="3248660" algn="dec"/>
                          <a:tab pos="3608705" algn="dec"/>
                          <a:tab pos="4013835" algn="dec"/>
                          <a:tab pos="4418965" algn="dec"/>
                          <a:tab pos="4779010" algn="dec"/>
                          <a:tab pos="5184140" algn="dec"/>
                          <a:tab pos="5544185" algn="dec"/>
                          <a:tab pos="5814060" algn="dec"/>
                        </a:tabLst>
                      </a:pPr>
                      <a:r>
                        <a:rPr lang="en-US" sz="20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p’</a:t>
                      </a:r>
                      <a:r>
                        <a:rPr lang="ru-RU" sz="2000" i="1" baseline="-25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718945" algn="dec"/>
                          <a:tab pos="2168525" algn="dec"/>
                          <a:tab pos="2528570" algn="dec"/>
                          <a:tab pos="2888615" algn="dec"/>
                          <a:tab pos="3248660" algn="dec"/>
                          <a:tab pos="3608705" algn="dec"/>
                          <a:tab pos="4013835" algn="dec"/>
                          <a:tab pos="4418965" algn="dec"/>
                          <a:tab pos="4779010" algn="dec"/>
                          <a:tab pos="5184140" algn="dec"/>
                          <a:tab pos="5544185" algn="dec"/>
                          <a:tab pos="5814060" algn="dec"/>
                        </a:tabLst>
                      </a:pP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p‘</a:t>
                      </a:r>
                      <a:r>
                        <a:rPr lang="ru-RU" sz="2000" i="1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539088965"/>
                  </a:ext>
                </a:extLst>
              </a:tr>
              <a:tr h="441617">
                <a:tc>
                  <a:txBody>
                    <a:bodyPr/>
                    <a:lstStyle/>
                    <a:p>
                      <a:pPr marL="179705" algn="just">
                        <a:lnSpc>
                          <a:spcPct val="2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tabLst>
                          <a:tab pos="166497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HCOOH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50010" algn="l"/>
                          <a:tab pos="2609850" algn="l"/>
                          <a:tab pos="2835275" algn="l"/>
                          <a:tab pos="373507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,75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50010" algn="l"/>
                          <a:tab pos="2609850" algn="l"/>
                          <a:tab pos="2835275" algn="l"/>
                          <a:tab pos="373507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2,09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50010" algn="l"/>
                          <a:tab pos="2609850" algn="l"/>
                          <a:tab pos="2835275" algn="l"/>
                          <a:tab pos="373507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41,68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0010" algn="l"/>
                          <a:tab pos="2609850" algn="l"/>
                          <a:tab pos="2835275" algn="l"/>
                          <a:tab pos="373507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2,462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 marL="17781" marR="17781" marT="0" marB="0"/>
                </a:tc>
                <a:extLst>
                  <a:ext uri="{0D108BD9-81ED-4DB2-BD59-A6C34878D82A}">
                    <a16:rowId xmlns:a16="http://schemas.microsoft.com/office/drawing/2014/main" xmlns="" val="1192743356"/>
                  </a:ext>
                </a:extLst>
              </a:tr>
              <a:tr h="441617">
                <a:tc>
                  <a:txBody>
                    <a:bodyPr/>
                    <a:lstStyle/>
                    <a:p>
                      <a:pPr marL="179705" algn="just">
                        <a:lnSpc>
                          <a:spcPct val="2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tabLst>
                          <a:tab pos="166497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</a:t>
                      </a:r>
                      <a:r>
                        <a:rPr lang="en-US" sz="18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COOH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6,88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8,05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43,53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 marL="17781" marR="17781" marT="0" marB="0"/>
                </a:tc>
                <a:extLst>
                  <a:ext uri="{0D108BD9-81ED-4DB2-BD59-A6C34878D82A}">
                    <a16:rowId xmlns:a16="http://schemas.microsoft.com/office/drawing/2014/main" xmlns="" val="2408052653"/>
                  </a:ext>
                </a:extLst>
              </a:tr>
              <a:tr h="441617">
                <a:tc>
                  <a:txBody>
                    <a:bodyPr/>
                    <a:lstStyle/>
                    <a:p>
                      <a:pPr marL="179705" algn="just">
                        <a:lnSpc>
                          <a:spcPct val="2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tabLst>
                          <a:tab pos="166497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</a:t>
                      </a:r>
                      <a:r>
                        <a:rPr lang="en-US" sz="18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</a:t>
                      </a:r>
                      <a:r>
                        <a:rPr lang="en-US" sz="18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COOH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12,06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26,11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45,09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 marL="17781" marR="17781" marT="0" marB="0"/>
                </a:tc>
                <a:extLst>
                  <a:ext uri="{0D108BD9-81ED-4DB2-BD59-A6C34878D82A}">
                    <a16:rowId xmlns:a16="http://schemas.microsoft.com/office/drawing/2014/main" xmlns="" val="1468085687"/>
                  </a:ext>
                </a:extLst>
              </a:tr>
              <a:tr h="441617">
                <a:tc>
                  <a:txBody>
                    <a:bodyPr/>
                    <a:lstStyle/>
                    <a:p>
                      <a:pPr marL="179705" algn="just">
                        <a:lnSpc>
                          <a:spcPct val="2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tabLst>
                          <a:tab pos="166497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</a:t>
                      </a:r>
                      <a:r>
                        <a:rPr lang="en-US" sz="18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</a:t>
                      </a:r>
                      <a:r>
                        <a:rPr lang="en-US" sz="18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</a:t>
                      </a:r>
                      <a:r>
                        <a:rPr lang="en-US" sz="18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COOH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28,13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65,70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46,61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2,905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 marL="17781" marR="17781" marT="0" marB="0"/>
                </a:tc>
                <a:extLst>
                  <a:ext uri="{0D108BD9-81ED-4DB2-BD59-A6C34878D82A}">
                    <a16:rowId xmlns:a16="http://schemas.microsoft.com/office/drawing/2014/main" xmlns="" val="689867163"/>
                  </a:ext>
                </a:extLst>
              </a:tr>
              <a:tr h="4416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</a:t>
                      </a:r>
                      <a:r>
                        <a:rPr lang="en-US" sz="18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(CH</a:t>
                      </a:r>
                      <a:r>
                        <a:rPr lang="en-US" sz="18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r>
                        <a:rPr lang="ru-RU" sz="18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47,25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137,41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38,13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 marL="17781" marR="17781" marT="0" marB="0"/>
                </a:tc>
                <a:extLst>
                  <a:ext uri="{0D108BD9-81ED-4DB2-BD59-A6C34878D82A}">
                    <a16:rowId xmlns:a16="http://schemas.microsoft.com/office/drawing/2014/main" xmlns="" val="325450404"/>
                  </a:ext>
                </a:extLst>
              </a:tr>
              <a:tr h="4416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</a:t>
                      </a:r>
                      <a:r>
                        <a:rPr lang="en-US" sz="18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(CH</a:t>
                      </a:r>
                      <a:r>
                        <a:rPr lang="en-US" sz="18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r>
                        <a:rPr lang="en-US" sz="18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COOH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107,50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431,56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51,20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2,90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 marL="17781" marR="17781" marT="0" marB="0"/>
                </a:tc>
                <a:extLst>
                  <a:ext uri="{0D108BD9-81ED-4DB2-BD59-A6C34878D82A}">
                    <a16:rowId xmlns:a16="http://schemas.microsoft.com/office/drawing/2014/main" xmlns="" val="933491657"/>
                  </a:ext>
                </a:extLst>
              </a:tr>
              <a:tr h="4416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</a:t>
                      </a:r>
                      <a:r>
                        <a:rPr lang="en-US" sz="18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(CH</a:t>
                      </a:r>
                      <a:r>
                        <a:rPr lang="en-US" sz="18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r>
                        <a:rPr lang="en-US" sz="18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COOH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150,63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686,02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52,75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55140" algn="dec"/>
                          <a:tab pos="2204720" algn="dec"/>
                          <a:tab pos="2564765" algn="dec"/>
                          <a:tab pos="2924810" algn="dec"/>
                          <a:tab pos="3284855" algn="dec"/>
                          <a:tab pos="3644900" algn="dec"/>
                          <a:tab pos="4050030" algn="dec"/>
                          <a:tab pos="4455160" algn="dec"/>
                          <a:tab pos="4815205" algn="dec"/>
                          <a:tab pos="5220335" algn="dec"/>
                          <a:tab pos="5580380" algn="dec"/>
                          <a:tab pos="5850255" algn="dec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2,890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 marL="17781" marR="17781" marT="0" marB="0"/>
                </a:tc>
                <a:extLst>
                  <a:ext uri="{0D108BD9-81ED-4DB2-BD59-A6C34878D82A}">
                    <a16:rowId xmlns:a16="http://schemas.microsoft.com/office/drawing/2014/main" xmlns="" val="857980104"/>
                  </a:ext>
                </a:extLst>
              </a:tr>
            </a:tbl>
          </a:graphicData>
        </a:graphic>
      </p:graphicFrame>
      <p:sp>
        <p:nvSpPr>
          <p:cNvPr id="4445" name="Rectangle 232"/>
          <p:cNvSpPr>
            <a:spLocks noChangeArrowheads="1"/>
          </p:cNvSpPr>
          <p:nvPr/>
        </p:nvSpPr>
        <p:spPr bwMode="auto">
          <a:xfrm>
            <a:off x="10050458" y="10567955"/>
            <a:ext cx="1584801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altLang="ru-RU"/>
          </a:p>
        </p:txBody>
      </p:sp>
      <p:sp>
        <p:nvSpPr>
          <p:cNvPr id="4446" name="Rectangle 233"/>
          <p:cNvSpPr>
            <a:spLocks noChangeArrowheads="1"/>
          </p:cNvSpPr>
          <p:nvPr/>
        </p:nvSpPr>
        <p:spPr bwMode="auto">
          <a:xfrm>
            <a:off x="10121896" y="13425475"/>
            <a:ext cx="158480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altLang="ru-RU" sz="1400" dirty="0">
                <a:cs typeface="Times New Roman" pitchFamily="18" charset="0"/>
              </a:rPr>
              <a:t>         </a:t>
            </a:r>
            <a:endParaRPr lang="ru-RU" altLang="ru-RU" dirty="0"/>
          </a:p>
        </p:txBody>
      </p:sp>
      <p:sp>
        <p:nvSpPr>
          <p:cNvPr id="4452" name="Rectangle 239"/>
          <p:cNvSpPr>
            <a:spLocks noChangeArrowheads="1"/>
          </p:cNvSpPr>
          <p:nvPr/>
        </p:nvSpPr>
        <p:spPr bwMode="auto">
          <a:xfrm>
            <a:off x="10006013" y="15392400"/>
            <a:ext cx="18341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altLang="ru-RU" sz="1400" dirty="0">
                <a:cs typeface="Times New Roman" pitchFamily="18" charset="0"/>
              </a:rPr>
              <a:t>         </a:t>
            </a:r>
            <a:endParaRPr lang="ru-RU" altLang="ru-RU" dirty="0"/>
          </a:p>
        </p:txBody>
      </p:sp>
      <p:sp>
        <p:nvSpPr>
          <p:cNvPr id="4458" name="Rectangle 246"/>
          <p:cNvSpPr>
            <a:spLocks noChangeArrowheads="1"/>
          </p:cNvSpPr>
          <p:nvPr/>
        </p:nvSpPr>
        <p:spPr bwMode="auto">
          <a:xfrm>
            <a:off x="10139363" y="18415000"/>
            <a:ext cx="201517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ru-RU" sz="1000" dirty="0">
                <a:cs typeface="Times New Roman" pitchFamily="18" charset="0"/>
              </a:rPr>
              <a:t>     </a:t>
            </a:r>
            <a:endParaRPr lang="en-US" altLang="ru-RU" dirty="0"/>
          </a:p>
        </p:txBody>
      </p:sp>
      <p:sp>
        <p:nvSpPr>
          <p:cNvPr id="4459" name="Rectangle 247"/>
          <p:cNvSpPr>
            <a:spLocks noChangeArrowheads="1"/>
          </p:cNvSpPr>
          <p:nvPr/>
        </p:nvSpPr>
        <p:spPr bwMode="auto">
          <a:xfrm>
            <a:off x="10318750" y="20096163"/>
            <a:ext cx="20151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/>
            <a:r>
              <a:rPr lang="ru-RU" altLang="ru-RU" sz="1200" dirty="0">
                <a:cs typeface="Times New Roman" pitchFamily="18" charset="0"/>
              </a:rPr>
              <a:t>   </a:t>
            </a:r>
            <a:r>
              <a:rPr lang="en-US" altLang="ru-RU" sz="1200" dirty="0">
                <a:cs typeface="Times New Roman" pitchFamily="18" charset="0"/>
              </a:rPr>
              <a:t>          </a:t>
            </a:r>
            <a:r>
              <a:rPr lang="ru-RU" altLang="ru-RU" sz="1200" dirty="0">
                <a:cs typeface="Times New Roman" pitchFamily="18" charset="0"/>
              </a:rPr>
              <a:t>   </a:t>
            </a:r>
            <a:endParaRPr lang="ru-RU" altLang="ru-RU" dirty="0"/>
          </a:p>
        </p:txBody>
      </p:sp>
      <p:sp>
        <p:nvSpPr>
          <p:cNvPr id="4460" name="Rectangle 248"/>
          <p:cNvSpPr>
            <a:spLocks noChangeArrowheads="1"/>
          </p:cNvSpPr>
          <p:nvPr/>
        </p:nvSpPr>
        <p:spPr bwMode="auto">
          <a:xfrm>
            <a:off x="10320338" y="21677313"/>
            <a:ext cx="20151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/>
            <a:r>
              <a:rPr lang="ru-RU" altLang="ru-RU" sz="1200" dirty="0">
                <a:cs typeface="Times New Roman" pitchFamily="18" charset="0"/>
              </a:rPr>
              <a:t>                </a:t>
            </a:r>
            <a:endParaRPr lang="ru-RU" altLang="ru-RU" dirty="0"/>
          </a:p>
        </p:txBody>
      </p:sp>
      <p:sp>
        <p:nvSpPr>
          <p:cNvPr id="4461" name="Rectangle 249"/>
          <p:cNvSpPr>
            <a:spLocks noChangeArrowheads="1"/>
          </p:cNvSpPr>
          <p:nvPr/>
        </p:nvSpPr>
        <p:spPr bwMode="auto">
          <a:xfrm>
            <a:off x="10320338" y="23463250"/>
            <a:ext cx="201517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altLang="ru-RU"/>
          </a:p>
        </p:txBody>
      </p:sp>
      <p:sp>
        <p:nvSpPr>
          <p:cNvPr id="4467" name="Rectangle 255"/>
          <p:cNvSpPr>
            <a:spLocks noChangeArrowheads="1"/>
          </p:cNvSpPr>
          <p:nvPr/>
        </p:nvSpPr>
        <p:spPr bwMode="auto">
          <a:xfrm>
            <a:off x="9980613" y="21285200"/>
            <a:ext cx="32573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altLang="ru-RU" sz="1000" dirty="0">
                <a:cs typeface="Times New Roman" pitchFamily="18" charset="0"/>
              </a:rPr>
              <a:t>    </a:t>
            </a:r>
            <a:endParaRPr lang="en-US" altLang="ru-RU" dirty="0"/>
          </a:p>
        </p:txBody>
      </p:sp>
      <p:sp>
        <p:nvSpPr>
          <p:cNvPr id="4468" name="Rectangle 256"/>
          <p:cNvSpPr>
            <a:spLocks noChangeArrowheads="1"/>
          </p:cNvSpPr>
          <p:nvPr/>
        </p:nvSpPr>
        <p:spPr bwMode="auto">
          <a:xfrm>
            <a:off x="10160000" y="23209250"/>
            <a:ext cx="12891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450850"/>
            <a:r>
              <a:rPr lang="ru-RU" altLang="ru-RU" sz="1200" dirty="0">
                <a:cs typeface="Times New Roman" pitchFamily="18" charset="0"/>
              </a:rPr>
              <a:t>   </a:t>
            </a:r>
            <a:r>
              <a:rPr lang="en-US" altLang="ru-RU" sz="1200" dirty="0">
                <a:cs typeface="Times New Roman" pitchFamily="18" charset="0"/>
              </a:rPr>
              <a:t>        </a:t>
            </a:r>
            <a:r>
              <a:rPr lang="ru-RU" altLang="ru-RU" sz="1200" dirty="0">
                <a:cs typeface="Times New Roman" pitchFamily="18" charset="0"/>
              </a:rPr>
              <a:t>    </a:t>
            </a:r>
            <a:endParaRPr lang="ru-RU" altLang="ru-RU" dirty="0"/>
          </a:p>
        </p:txBody>
      </p:sp>
      <p:sp>
        <p:nvSpPr>
          <p:cNvPr id="4469" name="Rectangle 257"/>
          <p:cNvSpPr>
            <a:spLocks noChangeArrowheads="1"/>
          </p:cNvSpPr>
          <p:nvPr/>
        </p:nvSpPr>
        <p:spPr bwMode="auto">
          <a:xfrm>
            <a:off x="10161588" y="24980900"/>
            <a:ext cx="13324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450850"/>
            <a:r>
              <a:rPr lang="ru-RU" altLang="ru-RU" sz="1200" dirty="0">
                <a:cs typeface="Times New Roman" pitchFamily="18" charset="0"/>
              </a:rPr>
              <a:t>                </a:t>
            </a:r>
            <a:endParaRPr lang="ru-RU" altLang="ru-RU" dirty="0"/>
          </a:p>
        </p:txBody>
      </p:sp>
      <p:sp>
        <p:nvSpPr>
          <p:cNvPr id="4470" name="Rectangle 258"/>
          <p:cNvSpPr>
            <a:spLocks noChangeArrowheads="1"/>
          </p:cNvSpPr>
          <p:nvPr/>
        </p:nvSpPr>
        <p:spPr bwMode="auto">
          <a:xfrm>
            <a:off x="10161588" y="26628725"/>
            <a:ext cx="21386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4471" name="Прямоугольник 1"/>
          <p:cNvSpPr>
            <a:spLocks noChangeArrowheads="1"/>
          </p:cNvSpPr>
          <p:nvPr/>
        </p:nvSpPr>
        <p:spPr bwMode="auto">
          <a:xfrm>
            <a:off x="5406988" y="423759"/>
            <a:ext cx="10693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Барсукова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В.В.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92080" y="10139327"/>
            <a:ext cx="87154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3" name="Rectangle 407"/>
          <p:cNvSpPr>
            <a:spLocks noChangeArrowheads="1"/>
          </p:cNvSpPr>
          <p:nvPr/>
        </p:nvSpPr>
        <p:spPr bwMode="auto">
          <a:xfrm>
            <a:off x="766052" y="10223137"/>
            <a:ext cx="83582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четвертом приближении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карбоновых кислот получаем: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4" name="Rectangle 408"/>
          <p:cNvSpPr>
            <a:spLocks noChangeArrowheads="1"/>
          </p:cNvSpPr>
          <p:nvPr/>
        </p:nvSpPr>
        <p:spPr bwMode="auto">
          <a:xfrm>
            <a:off x="0" y="809625"/>
            <a:ext cx="21386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" name="Rectangle 409"/>
          <p:cNvSpPr>
            <a:spLocks noChangeArrowheads="1"/>
          </p:cNvSpPr>
          <p:nvPr/>
        </p:nvSpPr>
        <p:spPr bwMode="auto">
          <a:xfrm>
            <a:off x="0" y="1009650"/>
            <a:ext cx="21386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</a:t>
            </a:r>
            <a:endParaRPr kumimoji="0" lang="ru-RU" sz="5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8" name="Rectangle 412"/>
          <p:cNvSpPr>
            <a:spLocks noChangeArrowheads="1"/>
          </p:cNvSpPr>
          <p:nvPr/>
        </p:nvSpPr>
        <p:spPr bwMode="auto">
          <a:xfrm>
            <a:off x="0" y="0"/>
            <a:ext cx="213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9" name="Rectangle 413"/>
          <p:cNvSpPr>
            <a:spLocks noChangeArrowheads="1"/>
          </p:cNvSpPr>
          <p:nvPr/>
        </p:nvSpPr>
        <p:spPr bwMode="auto">
          <a:xfrm>
            <a:off x="0" y="809625"/>
            <a:ext cx="21386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10" name="Rectangle 414"/>
          <p:cNvSpPr>
            <a:spLocks noChangeArrowheads="1"/>
          </p:cNvSpPr>
          <p:nvPr/>
        </p:nvSpPr>
        <p:spPr bwMode="auto">
          <a:xfrm>
            <a:off x="0" y="1009650"/>
            <a:ext cx="21386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</a:t>
            </a:r>
            <a:endParaRPr kumimoji="0" lang="ru-RU" sz="5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15" name="Rectangle 419"/>
          <p:cNvSpPr>
            <a:spLocks noChangeArrowheads="1"/>
          </p:cNvSpPr>
          <p:nvPr/>
        </p:nvSpPr>
        <p:spPr bwMode="auto">
          <a:xfrm>
            <a:off x="664503" y="12788749"/>
            <a:ext cx="907262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 как в результате нехватки экспериментальных данных получилась система 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линейнозависимыми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столбцами, то  ряд параметров пропадал ил был заменён. Для энтальпии образования получаем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19" name="Rectangle 423"/>
          <p:cNvSpPr>
            <a:spLocks noChangeArrowheads="1"/>
          </p:cNvSpPr>
          <p:nvPr/>
        </p:nvSpPr>
        <p:spPr bwMode="auto">
          <a:xfrm>
            <a:off x="0" y="1476375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5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718712" y="14749940"/>
            <a:ext cx="21770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Для теплоёмкости</a:t>
            </a:r>
            <a:endParaRPr lang="ru-RU" sz="2000" dirty="0"/>
          </a:p>
        </p:txBody>
      </p:sp>
      <p:sp>
        <p:nvSpPr>
          <p:cNvPr id="4522" name="Rectangle 426"/>
          <p:cNvSpPr>
            <a:spLocks noChangeArrowheads="1"/>
          </p:cNvSpPr>
          <p:nvPr/>
        </p:nvSpPr>
        <p:spPr bwMode="auto">
          <a:xfrm>
            <a:off x="3975053" y="14213166"/>
            <a:ext cx="1855547" cy="561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23" name="Rectangle 427"/>
          <p:cNvSpPr>
            <a:spLocks noChangeArrowheads="1"/>
          </p:cNvSpPr>
          <p:nvPr/>
        </p:nvSpPr>
        <p:spPr bwMode="auto">
          <a:xfrm>
            <a:off x="0" y="809625"/>
            <a:ext cx="21386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24" name="Rectangle 428"/>
          <p:cNvSpPr>
            <a:spLocks noChangeArrowheads="1"/>
          </p:cNvSpPr>
          <p:nvPr/>
        </p:nvSpPr>
        <p:spPr bwMode="auto">
          <a:xfrm>
            <a:off x="0" y="1133475"/>
            <a:ext cx="21386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endParaRPr kumimoji="0" lang="ru-RU" sz="5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0" name="Таблица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7759282"/>
              </p:ext>
            </p:extLst>
          </p:nvPr>
        </p:nvGraphicFramePr>
        <p:xfrm>
          <a:off x="645481" y="16636577"/>
          <a:ext cx="8643997" cy="2693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25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9823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38199">
                  <a:extLst>
                    <a:ext uri="{9D8B030D-6E8A-4147-A177-3AD203B41FA5}">
                      <a16:colId xmlns:a16="http://schemas.microsoft.com/office/drawing/2014/main" xmlns="" val="3966032396"/>
                    </a:ext>
                  </a:extLst>
                </a:gridCol>
              </a:tblGrid>
              <a:tr h="591642"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70840" algn="dec"/>
                        </a:tabLs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Значения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параметров оценки  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</a:t>
                      </a:r>
                      <a:r>
                        <a:rPr lang="ru-RU" sz="2000" b="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2000" b="0" kern="1200" baseline="30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20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(ж, 298 К</a:t>
                      </a:r>
                      <a:r>
                        <a:rPr lang="ru-RU" sz="20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результаты расчёта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Параметр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8072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0840" algn="dec"/>
                        </a:tabLs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4645" algn="dec"/>
                        </a:tabLst>
                      </a:pPr>
                      <a:r>
                        <a:rPr lang="en-US" sz="2000" i="1" dirty="0" smtClean="0"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4645" algn="dec"/>
                        </a:tabLst>
                      </a:pPr>
                      <a:r>
                        <a:rPr lang="en-US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b’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marL="0" marR="0" lvl="0" indent="0" algn="ctr" defTabSz="7289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34645" algn="dec"/>
                        </a:tabLst>
                        <a:defRPr/>
                      </a:pP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4645" algn="dec"/>
                        </a:tabLs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4645" algn="dec"/>
                        </a:tabLs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600" i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CCC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4645" algn="dec"/>
                        </a:tabLs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marL="0" marR="0" lvl="0" indent="0" algn="ctr" defTabSz="7289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34645" algn="dec"/>
                        </a:tabLst>
                        <a:defRPr/>
                      </a:pP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4645" algn="dec"/>
                        </a:tabLs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4645" algn="dec"/>
                        </a:tabLs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0046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0840" algn="dec"/>
                        </a:tabLs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4645" algn="dec"/>
                        </a:tabLs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4645" algn="dec"/>
                        </a:tabLs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197,994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4645" algn="dec"/>
                        </a:tabLs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,7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4645" algn="dec"/>
                        </a:tabLs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259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4645" algn="dec"/>
                        </a:tabLs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2,344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4645" algn="dec"/>
                        </a:tabLs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2,772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4645" algn="dec"/>
                        </a:tabLs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0,371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9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4645" algn="dec"/>
                        </a:tabLst>
                      </a:pPr>
                      <a:r>
                        <a:rPr lang="ru-RU" sz="2000" dirty="0">
                          <a:latin typeface="Symbol"/>
                          <a:ea typeface="Times New Roman"/>
                          <a:cs typeface="Times New Roman"/>
                        </a:rPr>
                        <a:t>½`</a:t>
                      </a:r>
                      <a:r>
                        <a:rPr lang="ru-RU" sz="2000" dirty="0" err="1">
                          <a:latin typeface="Symbol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ru-RU" sz="2000" dirty="0">
                          <a:latin typeface="Symbo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Symbol"/>
                          <a:ea typeface="Times New Roman"/>
                          <a:cs typeface="Times New Roman"/>
                        </a:rPr>
                        <a:t>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4645" algn="dec"/>
                        </a:tabLs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</a:t>
                      </a:r>
                      <a:r>
                        <a:rPr lang="ru-RU" sz="20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ru-RU" sz="20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-1,2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11" name="Таблица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6069425"/>
              </p:ext>
            </p:extLst>
          </p:nvPr>
        </p:nvGraphicFramePr>
        <p:xfrm>
          <a:off x="635212" y="20414140"/>
          <a:ext cx="8215371" cy="1727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2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229">
                  <a:extLst>
                    <a:ext uri="{9D8B030D-6E8A-4147-A177-3AD203B41FA5}">
                      <a16:colId xmlns:a16="http://schemas.microsoft.com/office/drawing/2014/main" xmlns="" val="1878749427"/>
                    </a:ext>
                  </a:extLst>
                </a:gridCol>
                <a:gridCol w="806229">
                  <a:extLst>
                    <a:ext uri="{9D8B030D-6E8A-4147-A177-3AD203B41FA5}">
                      <a16:colId xmlns:a16="http://schemas.microsoft.com/office/drawing/2014/main" xmlns="" val="1622029428"/>
                    </a:ext>
                  </a:extLst>
                </a:gridCol>
                <a:gridCol w="806229">
                  <a:extLst>
                    <a:ext uri="{9D8B030D-6E8A-4147-A177-3AD203B41FA5}">
                      <a16:colId xmlns:a16="http://schemas.microsoft.com/office/drawing/2014/main" xmlns="" val="2148524894"/>
                    </a:ext>
                  </a:extLst>
                </a:gridCol>
                <a:gridCol w="806229">
                  <a:extLst>
                    <a:ext uri="{9D8B030D-6E8A-4147-A177-3AD203B41FA5}">
                      <a16:colId xmlns:a16="http://schemas.microsoft.com/office/drawing/2014/main" xmlns="" val="1520385633"/>
                    </a:ext>
                  </a:extLst>
                </a:gridCol>
                <a:gridCol w="806229">
                  <a:extLst>
                    <a:ext uri="{9D8B030D-6E8A-4147-A177-3AD203B41FA5}">
                      <a16:colId xmlns:a16="http://schemas.microsoft.com/office/drawing/2014/main" xmlns="" val="3430047477"/>
                    </a:ext>
                  </a:extLst>
                </a:gridCol>
                <a:gridCol w="806229">
                  <a:extLst>
                    <a:ext uri="{9D8B030D-6E8A-4147-A177-3AD203B41FA5}">
                      <a16:colId xmlns:a16="http://schemas.microsoft.com/office/drawing/2014/main" xmlns="" val="1665627347"/>
                    </a:ext>
                  </a:extLst>
                </a:gridCol>
              </a:tblGrid>
              <a:tr h="383195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70840" algn="dec"/>
                        </a:tabLs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Значения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параметров оценки 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2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20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(ж, 298 К) 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результаты расчёта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Параметр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2826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0840" algn="dec"/>
                        </a:tabLs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134620" algn="dec"/>
                        </a:tabLst>
                      </a:pPr>
                      <a:r>
                        <a:rPr lang="ru-RU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</a:t>
                      </a:r>
                      <a:r>
                        <a:rPr lang="ru-RU" sz="1800" i="1" baseline="-25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" algn="dec"/>
                        </a:tabLst>
                      </a:pPr>
                      <a:r>
                        <a:rPr lang="ru-RU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</a:t>
                      </a:r>
                      <a:r>
                        <a:rPr lang="ru-RU" sz="1800" i="1" baseline="-25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СС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" algn="dec"/>
                        </a:tabLst>
                      </a:pPr>
                      <a:r>
                        <a:rPr lang="en-US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" algn="dec"/>
                        </a:tabLst>
                      </a:pPr>
                      <a:r>
                        <a:rPr lang="en-US" sz="18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</a:rPr>
                        <a:t>D</a:t>
                      </a:r>
                      <a:r>
                        <a:rPr lang="en-US" sz="1800" i="1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CCC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" algn="dec"/>
                        </a:tabLst>
                      </a:pPr>
                      <a:r>
                        <a:rPr lang="en-US" sz="1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" algn="dec"/>
                        </a:tabLst>
                      </a:pPr>
                      <a:r>
                        <a:rPr lang="en-US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" algn="dec"/>
                        </a:tabLst>
                      </a:pPr>
                      <a:r>
                        <a:rPr lang="en-US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8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4645" algn="dec"/>
                        </a:tabLst>
                      </a:pPr>
                      <a:r>
                        <a:rPr lang="ru-RU" sz="2000" dirty="0">
                          <a:latin typeface="Symbol"/>
                          <a:ea typeface="Times New Roman"/>
                          <a:cs typeface="Times New Roman"/>
                        </a:rPr>
                        <a:t>½`</a:t>
                      </a:r>
                      <a:r>
                        <a:rPr lang="ru-RU" sz="2000" dirty="0" err="1">
                          <a:latin typeface="Symbol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ru-RU" sz="2000" dirty="0">
                          <a:latin typeface="Symbo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Symbol"/>
                          <a:ea typeface="Times New Roman"/>
                          <a:cs typeface="Times New Roman"/>
                        </a:rPr>
                        <a:t>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4645" algn="dec"/>
                        </a:tabLs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</a:t>
                      </a:r>
                      <a:r>
                        <a:rPr lang="ru-RU" sz="20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ru-RU" sz="20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891605" y="10702823"/>
                <a:ext cx="7770782" cy="12502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sz="2400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𝐶𝑂𝑂𝐻</m:t>
                          </m:r>
                        </m:sub>
                      </m:sSub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𝐶𝑂</m:t>
                          </m:r>
                        </m:sub>
                      </m:sSub>
                      <m:r>
                        <a:rPr lang="ru-RU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ru-RU" sz="2400" i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  <m:sub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𝐶𝐶</m:t>
                          </m:r>
                        </m:sub>
                      </m:sSub>
                      <m:r>
                        <a:rPr lang="ru-RU" sz="2400" i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sz="2400" i="0">
                              <a:latin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𝐶𝐶</m:t>
                          </m:r>
                        </m:sub>
                      </m:sSub>
                      <m:r>
                        <a:rPr lang="ru-RU" sz="2400" i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sz="2400" i="0">
                              <a:latin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𝐶𝑂</m:t>
                          </m:r>
                        </m:sub>
                      </m:sSub>
                      <m:r>
                        <a:rPr lang="ru-RU" sz="2400" i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400" i="0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»</m:t>
                          </m:r>
                        </m:sup>
                      </m:sSubSup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sz="2400" i="0">
                              <a:latin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𝑂𝑂</m:t>
                          </m:r>
                        </m:sub>
                      </m:sSub>
                      <m:r>
                        <a:rPr lang="ru-RU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400" i="1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sz="2400" i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𝐶𝐶𝐶</m:t>
                          </m:r>
                        </m:sub>
                      </m:sSub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sz="2400" i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𝐶𝐶𝑂</m:t>
                          </m:r>
                        </m:sub>
                      </m:sSub>
                      <m:r>
                        <a:rPr lang="ru-RU" sz="2400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sz="2400" i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𝐶𝑂𝑂</m:t>
                          </m:r>
                        </m:sub>
                      </m:sSub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sz="2400" i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𝐶𝐶</m:t>
                          </m:r>
                        </m:sub>
                      </m:sSub>
                      <m:r>
                        <a:rPr lang="ru-RU" sz="2400" i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sz="2400" i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𝐶𝑂</m:t>
                          </m:r>
                        </m:sub>
                      </m:sSub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sz="2400" i="0"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𝐶𝐶</m:t>
                          </m:r>
                        </m:sub>
                      </m:sSub>
                      <m:r>
                        <a:rPr lang="ru-RU" sz="2400" i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sz="2400" i="0"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𝐶𝑂</m:t>
                          </m:r>
                        </m:sub>
                      </m:sSub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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𝐶𝐶</m:t>
                          </m:r>
                        </m:sub>
                      </m:sSub>
                      <m:r>
                        <a:rPr lang="ru-RU" sz="2400" i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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О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605" y="10702823"/>
                <a:ext cx="7770782" cy="1250279"/>
              </a:xfrm>
              <a:prstGeom prst="rect">
                <a:avLst/>
              </a:prstGeom>
              <a:blipFill>
                <a:blip r:embed="rId5"/>
                <a:stretch>
                  <a:fillRect b="-34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Прямоугольник 3"/>
              <p:cNvSpPr/>
              <p:nvPr/>
            </p:nvSpPr>
            <p:spPr>
              <a:xfrm>
                <a:off x="822986" y="11967912"/>
                <a:ext cx="785812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0215" algn="just">
                  <a:spcAft>
                    <a:spcPts val="0"/>
                  </a:spcAft>
                  <a:tabLst>
                    <a:tab pos="1664970" algn="l"/>
                  </a:tabLst>
                </a:pPr>
                <a:r>
                  <a:rPr lang="ru-RU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Здесь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ru-RU" sz="2000" i="1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ru-RU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</a:t>
                </a:r>
                <a:r>
                  <a:rPr lang="ru-RU" sz="2000" i="1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ru-RU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</a:t>
                </a:r>
                <a:r>
                  <a:rPr lang="ru-RU" sz="2000" i="1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2,</a:t>
                </a:r>
                <a:r>
                  <a:rPr lang="ru-RU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</a:t>
                </a:r>
                <a:r>
                  <a:rPr lang="ru-RU" sz="2000" i="1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  <a:r>
                  <a:rPr lang="ru-RU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…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число троек смежных рёбер, число путей длины </a:t>
                </a:r>
                <a:r>
                  <a:rPr lang="en-US" sz="2000" i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</a:t>
                </a:r>
                <a:r>
                  <a:rPr lang="ru-RU" sz="20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1,2,3,4,5), 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𝐶𝐶</m:t>
                        </m:r>
                      </m:sub>
                    </m:sSub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𝐶𝑂</m:t>
                        </m:r>
                      </m:sub>
                    </m:sSub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Γ</m:t>
                        </m:r>
                      </m:e>
                      <m:sub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𝐶𝐶</m:t>
                        </m:r>
                      </m:sub>
                    </m:sSub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 … </m:t>
                    </m:r>
                  </m:oMath>
                </a14:m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– соответствующие параметры.</a:t>
                </a: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86" y="11967912"/>
                <a:ext cx="7858122" cy="707886"/>
              </a:xfrm>
              <a:prstGeom prst="rect">
                <a:avLst/>
              </a:prstGeom>
              <a:blipFill>
                <a:blip r:embed="rId6"/>
                <a:stretch>
                  <a:fillRect l="-776" t="-4310" r="-853" b="-146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571" y="14414243"/>
            <a:ext cx="2055083" cy="424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2816" y="14315908"/>
            <a:ext cx="1447106" cy="415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78227" y="14248273"/>
            <a:ext cx="1419869" cy="39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9082" y="14356039"/>
            <a:ext cx="1169490" cy="354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2902" y="13858067"/>
            <a:ext cx="5665116" cy="41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Прямоугольник 4"/>
              <p:cNvSpPr/>
              <p:nvPr/>
            </p:nvSpPr>
            <p:spPr>
              <a:xfrm>
                <a:off x="798629" y="15093774"/>
                <a:ext cx="928834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0215" algn="just">
                  <a:spcAft>
                    <a:spcPts val="0"/>
                  </a:spcAft>
                </a:pPr>
                <a:r>
                  <a:rPr lang="ru-RU" sz="18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Параметры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Δ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𝐶𝐶𝑂</m:t>
                        </m:r>
                      </m:sub>
                    </m:sSub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и </m:t>
                    </m:r>
                    <m:sSub>
                      <m:sSub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Δ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𝐶𝑂𝑂</m:t>
                        </m:r>
                      </m:sub>
                    </m:sSub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пропадают, а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параметры  </a:t>
                </a:r>
                <a14:m>
                  <m:oMath xmlns:m="http://schemas.openxmlformats.org/officeDocument/2006/math"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Γ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𝐶𝐶</m:t>
                        </m:r>
                      </m:sub>
                    </m:sSub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Γ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𝐶𝑂</m:t>
                        </m:r>
                      </m:sub>
                    </m:sSub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Γ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𝑂𝑂</m:t>
                        </m:r>
                      </m:sub>
                    </m:sSub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𝑏</m:t>
                    </m:r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τ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𝐶𝐶</m:t>
                        </m:r>
                      </m:sub>
                    </m:sSub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τ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𝐶𝑂</m:t>
                        </m:r>
                      </m:sub>
                    </m:sSub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14:m>
                  <m:oMath xmlns:m="http://schemas.openxmlformats.org/officeDocument/2006/math"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𝑐</m:t>
                    </m:r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ω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𝐶𝐶</m:t>
                        </m:r>
                      </m:sub>
                    </m:sSub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ω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ν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𝐶𝐶</m:t>
                        </m:r>
                      </m:sub>
                    </m:sSub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ν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.</a:t>
                </a: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629" y="15093774"/>
                <a:ext cx="9288346" cy="646331"/>
              </a:xfrm>
              <a:prstGeom prst="rect">
                <a:avLst/>
              </a:prstGeom>
              <a:blipFill>
                <a:blip r:embed="rId12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407516" y="7424683"/>
          <a:ext cx="4000528" cy="3000396"/>
        </p:xfrm>
        <a:graphic>
          <a:graphicData uri="http://schemas.openxmlformats.org/presentationml/2006/ole">
            <p:oleObj spid="_x0000_s1026" name="Worksheet" r:id="rId13" imgW="4638626" imgH="4381539" progId="Excel.Sheet.8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3122292" y="7353245"/>
          <a:ext cx="3786214" cy="3000396"/>
        </p:xfrm>
        <a:graphic>
          <a:graphicData uri="http://schemas.openxmlformats.org/presentationml/2006/ole">
            <p:oleObj spid="_x0000_s1027" name="Worksheet" r:id="rId14" imgW="4638626" imgH="4381539" progId="Excel.Sheet.8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6979944" y="7424683"/>
          <a:ext cx="4000528" cy="2928958"/>
        </p:xfrm>
        <a:graphic>
          <a:graphicData uri="http://schemas.openxmlformats.org/presentationml/2006/ole">
            <p:oleObj spid="_x0000_s1028" name="Worksheet" r:id="rId15" imgW="4638626" imgH="4381539" progId="Excel.Sheet.8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621830" y="10925145"/>
          <a:ext cx="3929090" cy="3111446"/>
        </p:xfrm>
        <a:graphic>
          <a:graphicData uri="http://schemas.openxmlformats.org/presentationml/2006/ole">
            <p:oleObj spid="_x0000_s1029" name="Worksheet" r:id="rId16" imgW="4638626" imgH="4381539" progId="Excel.Sheet.8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3408044" y="11068021"/>
          <a:ext cx="3714776" cy="2928958"/>
        </p:xfrm>
        <a:graphic>
          <a:graphicData uri="http://schemas.openxmlformats.org/presentationml/2006/ole">
            <p:oleObj spid="_x0000_s1030" name="Worksheet" r:id="rId17" imgW="4638626" imgH="4381539" progId="Excel.Sheet.8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7080781" y="10925145"/>
          <a:ext cx="3971129" cy="2857520"/>
        </p:xfrm>
        <a:graphic>
          <a:graphicData uri="http://schemas.openxmlformats.org/presentationml/2006/ole">
            <p:oleObj spid="_x0000_s1031" name="Worksheet" r:id="rId18" imgW="4638626" imgH="4381539" progId="Excel.Sheet.8">
              <p:embed/>
            </p:oleObj>
          </a:graphicData>
        </a:graphic>
      </p:graphicFrame>
      <p:graphicFrame>
        <p:nvGraphicFramePr>
          <p:cNvPr id="97" name="Объект 37"/>
          <p:cNvGraphicFramePr/>
          <p:nvPr/>
        </p:nvGraphicFramePr>
        <p:xfrm>
          <a:off x="11764970" y="15139987"/>
          <a:ext cx="5929354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graphicFrame>
        <p:nvGraphicFramePr>
          <p:cNvPr id="98" name="Объект 37"/>
          <p:cNvGraphicFramePr/>
          <p:nvPr/>
        </p:nvGraphicFramePr>
        <p:xfrm>
          <a:off x="9836144" y="17140251"/>
          <a:ext cx="4786346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graphicFrame>
        <p:nvGraphicFramePr>
          <p:cNvPr id="99" name="Объект 37"/>
          <p:cNvGraphicFramePr/>
          <p:nvPr/>
        </p:nvGraphicFramePr>
        <p:xfrm>
          <a:off x="14622490" y="17068813"/>
          <a:ext cx="5500726" cy="17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graphicFrame>
        <p:nvGraphicFramePr>
          <p:cNvPr id="100" name="Объект 37"/>
          <p:cNvGraphicFramePr/>
          <p:nvPr/>
        </p:nvGraphicFramePr>
        <p:xfrm>
          <a:off x="9979020" y="19211953"/>
          <a:ext cx="5286412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  <p:graphicFrame>
        <p:nvGraphicFramePr>
          <p:cNvPr id="101" name="Диаграмма 100"/>
          <p:cNvGraphicFramePr/>
          <p:nvPr/>
        </p:nvGraphicFramePr>
        <p:xfrm>
          <a:off x="14908242" y="19354829"/>
          <a:ext cx="4894581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036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7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036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7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</TotalTime>
  <Words>699</Words>
  <Application>Microsoft Office PowerPoint</Application>
  <PresentationFormat>Произвольный</PresentationFormat>
  <Paragraphs>170</Paragraphs>
  <Slides>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Оформление по умолчанию</vt:lpstr>
      <vt:lpstr>Лист Microsoft Office Excel 97-2003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Пользователь Windows</cp:lastModifiedBy>
  <cp:revision>165</cp:revision>
  <cp:lastPrinted>2014-03-22T13:36:25Z</cp:lastPrinted>
  <dcterms:created xsi:type="dcterms:W3CDTF">2012-11-09T05:06:30Z</dcterms:created>
  <dcterms:modified xsi:type="dcterms:W3CDTF">2024-03-15T22:14:44Z</dcterms:modified>
</cp:coreProperties>
</file>