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001125" cy="18181638"/>
  <p:notesSz cx="6858000" cy="9144000"/>
  <p:defaultTextStyle>
    <a:defPPr>
      <a:defRPr lang="ru-RU"/>
    </a:defPPr>
    <a:lvl1pPr marL="0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4987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9977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24965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99953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74943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49930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24919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99907" algn="l" defTabSz="9499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лерия Волкова" initials="В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B083"/>
    <a:srgbClr val="71D1AC"/>
    <a:srgbClr val="4ECFD2"/>
    <a:srgbClr val="F9D9BF"/>
    <a:srgbClr val="F9D8BD"/>
    <a:srgbClr val="F9D8BE"/>
    <a:srgbClr val="FAEAD6"/>
    <a:srgbClr val="F9F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7691" autoAdjust="0"/>
  </p:normalViewPr>
  <p:slideViewPr>
    <p:cSldViewPr snapToGrid="0">
      <p:cViewPr>
        <p:scale>
          <a:sx n="90" d="100"/>
          <a:sy n="90" d="100"/>
        </p:scale>
        <p:origin x="-966" y="-84"/>
      </p:cViewPr>
      <p:guideLst>
        <p:guide orient="horz" pos="5727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094" y="5648117"/>
            <a:ext cx="7650956" cy="389727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0169" y="10302944"/>
            <a:ext cx="6300788" cy="46464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9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4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4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9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4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9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2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13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5826" y="728119"/>
            <a:ext cx="2025254" cy="155133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0081" y="728119"/>
            <a:ext cx="5925741" cy="155133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02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37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038" y="11683407"/>
            <a:ext cx="7650956" cy="361107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1038" y="7706161"/>
            <a:ext cx="7650956" cy="397723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49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997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49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999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4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499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49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999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17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0056" y="4242391"/>
            <a:ext cx="3975498" cy="1199904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5571" y="4242391"/>
            <a:ext cx="3975498" cy="1199904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78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64" y="4069835"/>
            <a:ext cx="3977060" cy="169611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987" indent="0">
              <a:buNone/>
              <a:defRPr sz="2100" b="1"/>
            </a:lvl2pPr>
            <a:lvl3pPr marL="949977" indent="0">
              <a:buNone/>
              <a:defRPr sz="1900" b="1"/>
            </a:lvl3pPr>
            <a:lvl4pPr marL="1424965" indent="0">
              <a:buNone/>
              <a:defRPr sz="1700" b="1"/>
            </a:lvl4pPr>
            <a:lvl5pPr marL="1899953" indent="0">
              <a:buNone/>
              <a:defRPr sz="1700" b="1"/>
            </a:lvl5pPr>
            <a:lvl6pPr marL="2374943" indent="0">
              <a:buNone/>
              <a:defRPr sz="1700" b="1"/>
            </a:lvl6pPr>
            <a:lvl7pPr marL="2849930" indent="0">
              <a:buNone/>
              <a:defRPr sz="1700" b="1"/>
            </a:lvl7pPr>
            <a:lvl8pPr marL="3324919" indent="0">
              <a:buNone/>
              <a:defRPr sz="1700" b="1"/>
            </a:lvl8pPr>
            <a:lvl9pPr marL="3799907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0064" y="5765948"/>
            <a:ext cx="3977060" cy="1047548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465" y="4069835"/>
            <a:ext cx="3978623" cy="169611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987" indent="0">
              <a:buNone/>
              <a:defRPr sz="2100" b="1"/>
            </a:lvl2pPr>
            <a:lvl3pPr marL="949977" indent="0">
              <a:buNone/>
              <a:defRPr sz="1900" b="1"/>
            </a:lvl3pPr>
            <a:lvl4pPr marL="1424965" indent="0">
              <a:buNone/>
              <a:defRPr sz="1700" b="1"/>
            </a:lvl4pPr>
            <a:lvl5pPr marL="1899953" indent="0">
              <a:buNone/>
              <a:defRPr sz="1700" b="1"/>
            </a:lvl5pPr>
            <a:lvl6pPr marL="2374943" indent="0">
              <a:buNone/>
              <a:defRPr sz="1700" b="1"/>
            </a:lvl6pPr>
            <a:lvl7pPr marL="2849930" indent="0">
              <a:buNone/>
              <a:defRPr sz="1700" b="1"/>
            </a:lvl7pPr>
            <a:lvl8pPr marL="3324919" indent="0">
              <a:buNone/>
              <a:defRPr sz="1700" b="1"/>
            </a:lvl8pPr>
            <a:lvl9pPr marL="3799907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465" y="5765948"/>
            <a:ext cx="3978623" cy="1047548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08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14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7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83" y="723916"/>
            <a:ext cx="2961309" cy="308077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9196" y="723917"/>
            <a:ext cx="5031880" cy="1551752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0083" y="3804694"/>
            <a:ext cx="2961309" cy="12436747"/>
          </a:xfrm>
        </p:spPr>
        <p:txBody>
          <a:bodyPr/>
          <a:lstStyle>
            <a:lvl1pPr marL="0" indent="0">
              <a:buNone/>
              <a:defRPr sz="1500"/>
            </a:lvl1pPr>
            <a:lvl2pPr marL="474987" indent="0">
              <a:buNone/>
              <a:defRPr sz="1200"/>
            </a:lvl2pPr>
            <a:lvl3pPr marL="949977" indent="0">
              <a:buNone/>
              <a:defRPr sz="1000"/>
            </a:lvl3pPr>
            <a:lvl4pPr marL="1424965" indent="0">
              <a:buNone/>
              <a:defRPr sz="900"/>
            </a:lvl4pPr>
            <a:lvl5pPr marL="1899953" indent="0">
              <a:buNone/>
              <a:defRPr sz="900"/>
            </a:lvl5pPr>
            <a:lvl6pPr marL="2374943" indent="0">
              <a:buNone/>
              <a:defRPr sz="900"/>
            </a:lvl6pPr>
            <a:lvl7pPr marL="2849930" indent="0">
              <a:buNone/>
              <a:defRPr sz="900"/>
            </a:lvl7pPr>
            <a:lvl8pPr marL="3324919" indent="0">
              <a:buNone/>
              <a:defRPr sz="900"/>
            </a:lvl8pPr>
            <a:lvl9pPr marL="379990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294" y="12727157"/>
            <a:ext cx="5400675" cy="15025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4294" y="1624568"/>
            <a:ext cx="5400675" cy="10908983"/>
          </a:xfrm>
        </p:spPr>
        <p:txBody>
          <a:bodyPr/>
          <a:lstStyle>
            <a:lvl1pPr marL="0" indent="0">
              <a:buNone/>
              <a:defRPr sz="3300"/>
            </a:lvl1pPr>
            <a:lvl2pPr marL="474987" indent="0">
              <a:buNone/>
              <a:defRPr sz="2900"/>
            </a:lvl2pPr>
            <a:lvl3pPr marL="949977" indent="0">
              <a:buNone/>
              <a:defRPr sz="2500"/>
            </a:lvl3pPr>
            <a:lvl4pPr marL="1424965" indent="0">
              <a:buNone/>
              <a:defRPr sz="2100"/>
            </a:lvl4pPr>
            <a:lvl5pPr marL="1899953" indent="0">
              <a:buNone/>
              <a:defRPr sz="2100"/>
            </a:lvl5pPr>
            <a:lvl6pPr marL="2374943" indent="0">
              <a:buNone/>
              <a:defRPr sz="2100"/>
            </a:lvl6pPr>
            <a:lvl7pPr marL="2849930" indent="0">
              <a:buNone/>
              <a:defRPr sz="2100"/>
            </a:lvl7pPr>
            <a:lvl8pPr marL="3324919" indent="0">
              <a:buNone/>
              <a:defRPr sz="2100"/>
            </a:lvl8pPr>
            <a:lvl9pPr marL="3799907" indent="0">
              <a:buNone/>
              <a:defRPr sz="21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4294" y="14229658"/>
            <a:ext cx="5400675" cy="2133816"/>
          </a:xfrm>
        </p:spPr>
        <p:txBody>
          <a:bodyPr/>
          <a:lstStyle>
            <a:lvl1pPr marL="0" indent="0">
              <a:buNone/>
              <a:defRPr sz="1500"/>
            </a:lvl1pPr>
            <a:lvl2pPr marL="474987" indent="0">
              <a:buNone/>
              <a:defRPr sz="1200"/>
            </a:lvl2pPr>
            <a:lvl3pPr marL="949977" indent="0">
              <a:buNone/>
              <a:defRPr sz="1000"/>
            </a:lvl3pPr>
            <a:lvl4pPr marL="1424965" indent="0">
              <a:buNone/>
              <a:defRPr sz="900"/>
            </a:lvl4pPr>
            <a:lvl5pPr marL="1899953" indent="0">
              <a:buNone/>
              <a:defRPr sz="900"/>
            </a:lvl5pPr>
            <a:lvl6pPr marL="2374943" indent="0">
              <a:buNone/>
              <a:defRPr sz="900"/>
            </a:lvl6pPr>
            <a:lvl7pPr marL="2849930" indent="0">
              <a:buNone/>
              <a:defRPr sz="900"/>
            </a:lvl7pPr>
            <a:lvl8pPr marL="3324919" indent="0">
              <a:buNone/>
              <a:defRPr sz="900"/>
            </a:lvl8pPr>
            <a:lvl9pPr marL="379990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39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65" y="728119"/>
            <a:ext cx="8101013" cy="3030275"/>
          </a:xfrm>
          <a:prstGeom prst="rect">
            <a:avLst/>
          </a:prstGeom>
        </p:spPr>
        <p:txBody>
          <a:bodyPr vert="horz" lIns="94998" tIns="47500" rIns="94998" bIns="4750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65" y="4242391"/>
            <a:ext cx="8101013" cy="11999040"/>
          </a:xfrm>
          <a:prstGeom prst="rect">
            <a:avLst/>
          </a:prstGeom>
        </p:spPr>
        <p:txBody>
          <a:bodyPr vert="horz" lIns="94998" tIns="47500" rIns="94998" bIns="4750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0065" y="16851709"/>
            <a:ext cx="2100263" cy="968003"/>
          </a:xfrm>
          <a:prstGeom prst="rect">
            <a:avLst/>
          </a:prstGeom>
        </p:spPr>
        <p:txBody>
          <a:bodyPr vert="horz" lIns="94998" tIns="47500" rIns="94998" bIns="475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EE3B4-EAF9-4F1F-BEA4-3F7FAD0E71DB}" type="datetimeFigureOut">
              <a:rPr lang="ru-RU" smtClean="0"/>
              <a:t>24.03.2024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75394" y="16851709"/>
            <a:ext cx="2850356" cy="968003"/>
          </a:xfrm>
          <a:prstGeom prst="rect">
            <a:avLst/>
          </a:prstGeom>
        </p:spPr>
        <p:txBody>
          <a:bodyPr vert="horz" lIns="94998" tIns="47500" rIns="94998" bIns="475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0815" y="16851709"/>
            <a:ext cx="2100263" cy="968003"/>
          </a:xfrm>
          <a:prstGeom prst="rect">
            <a:avLst/>
          </a:prstGeom>
        </p:spPr>
        <p:txBody>
          <a:bodyPr vert="horz" lIns="94998" tIns="47500" rIns="94998" bIns="4750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2D70F-B354-4542-AFDF-8A13A25C139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80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4997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41" indent="-356241" algn="l" defTabSz="9499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1857" indent="-296869" algn="l" defTabSz="9499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7471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2459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7447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437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87424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2410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37401" indent="-237495" algn="l" defTabSz="9499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4987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9977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4965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9953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4943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49930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4919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99907" algn="l" defTabSz="9499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microsoft.com/office/2007/relationships/hdphoto" Target="../media/hdphoto1.wdp"/><Relationship Id="rId7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emf"/><Relationship Id="rId4" Type="http://schemas.openxmlformats.org/officeDocument/2006/relationships/image" Target="../media/image2.emf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" y="40503"/>
            <a:ext cx="9001125" cy="18141145"/>
          </a:xfrm>
          <a:prstGeom prst="rect">
            <a:avLst/>
          </a:prstGeom>
          <a:noFill/>
          <a:ln w="127000" cmpd="thickThin">
            <a:solidFill>
              <a:srgbClr val="3AB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998" tIns="47500" rIns="94998" bIns="47500" rtlCol="0" anchor="ctr"/>
          <a:lstStyle/>
          <a:p>
            <a:pPr algn="ctr"/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1869291" y="193377"/>
            <a:ext cx="6786605" cy="1327034"/>
          </a:xfrm>
          <a:prstGeom prst="rect">
            <a:avLst/>
          </a:prstGeom>
          <a:noFill/>
        </p:spPr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400" dirty="0"/>
              <a:t>Воробьёва А.О.</a:t>
            </a:r>
          </a:p>
          <a:p>
            <a:pPr algn="ctr"/>
            <a:r>
              <a:rPr lang="ru-RU" sz="1400" dirty="0"/>
              <a:t>Руководитель: Журавлёв О.Е.</a:t>
            </a:r>
          </a:p>
          <a:p>
            <a:pPr algn="ctr"/>
            <a:r>
              <a:rPr lang="ru-RU" sz="1400" dirty="0"/>
              <a:t>Тверской государственный университет, кафедра органической химии</a:t>
            </a:r>
            <a:endParaRPr lang="ru-RU" sz="1400" b="1" dirty="0"/>
          </a:p>
          <a:p>
            <a:pPr algn="ctr">
              <a:spcBef>
                <a:spcPts val="1200"/>
              </a:spcBef>
            </a:pPr>
            <a:r>
              <a:rPr lang="ru-RU" sz="1400" b="1" dirty="0"/>
              <a:t>ТЕРМИЧЕСКАЯ СТАБИЛЬНОСТЬ И </a:t>
            </a:r>
            <a:r>
              <a:rPr lang="ru-RU" sz="1400" b="1" dirty="0" smtClean="0"/>
              <a:t>ЭЛЕКТРОПРОВОДНОСТЬ</a:t>
            </a:r>
          </a:p>
          <a:p>
            <a:pPr algn="ctr"/>
            <a:r>
              <a:rPr lang="ru-RU" sz="1400" b="1" dirty="0" smtClean="0"/>
              <a:t>ТЕТРАХЛОРФЕРРАТОВ </a:t>
            </a:r>
            <a:r>
              <a:rPr lang="ru-RU" sz="1400" b="1" dirty="0"/>
              <a:t>И ТЕТРАХЛОРМАНГАНАТОВ </a:t>
            </a:r>
            <a:r>
              <a:rPr lang="en-US" sz="1400" b="1" dirty="0"/>
              <a:t>N</a:t>
            </a:r>
            <a:r>
              <a:rPr lang="ru-RU" sz="1400" b="1" dirty="0"/>
              <a:t>-АЛКИЛПИРИДИНИЯ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95697" y="3363891"/>
            <a:ext cx="8423013" cy="1427061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just"/>
            <a:r>
              <a:rPr lang="ru-RU" sz="1200" b="1" dirty="0"/>
              <a:t>Цель работы: </a:t>
            </a:r>
            <a:r>
              <a:rPr lang="ru-RU" sz="1200" dirty="0" smtClean="0"/>
              <a:t>Исследование </a:t>
            </a:r>
            <a:r>
              <a:rPr lang="ru-RU" sz="1200" dirty="0"/>
              <a:t>термической </a:t>
            </a:r>
            <a:r>
              <a:rPr lang="ru-RU" sz="1200" dirty="0" smtClean="0"/>
              <a:t>стабильности </a:t>
            </a:r>
            <a:r>
              <a:rPr lang="ru-RU" sz="1200" dirty="0"/>
              <a:t>и </a:t>
            </a:r>
            <a:r>
              <a:rPr lang="ru-RU" sz="1200" dirty="0" smtClean="0"/>
              <a:t>электропроводности растворов</a:t>
            </a:r>
            <a:r>
              <a:rPr lang="ru-RU" sz="1200" dirty="0"/>
              <a:t> металлатных ИЖ </a:t>
            </a:r>
            <a:r>
              <a:rPr lang="ru-RU" sz="1200" dirty="0" smtClean="0"/>
              <a:t>с тетрахлорферрат-</a:t>
            </a:r>
            <a:r>
              <a:rPr lang="ru-RU" sz="1200" dirty="0"/>
              <a:t>, тетрахлорманганат-анионами и катионом </a:t>
            </a:r>
            <a:r>
              <a:rPr lang="en-US" sz="1200" dirty="0"/>
              <a:t>N</a:t>
            </a:r>
            <a:r>
              <a:rPr lang="ru-RU" sz="1200" dirty="0"/>
              <a:t>-алкилпиридиния с </a:t>
            </a:r>
            <a:r>
              <a:rPr lang="ru-RU" sz="1200" dirty="0" smtClean="0"/>
              <a:t>различными алкильными заместителями.</a:t>
            </a:r>
          </a:p>
          <a:p>
            <a:pPr algn="just">
              <a:spcBef>
                <a:spcPts val="300"/>
              </a:spcBef>
            </a:pPr>
            <a:r>
              <a:rPr lang="ru-RU" sz="1200" b="1" dirty="0" smtClean="0"/>
              <a:t>Задачи</a:t>
            </a:r>
            <a:r>
              <a:rPr lang="ru-RU" sz="1200" b="1" dirty="0"/>
              <a:t>:</a:t>
            </a:r>
          </a:p>
          <a:p>
            <a:pPr lvl="0" algn="just"/>
            <a:r>
              <a:rPr lang="ru-RU" sz="1200" dirty="0"/>
              <a:t>1) Синтезировать металлатные ИЖ – тетрахлорферраты и тетрахлорманганаты </a:t>
            </a:r>
            <a:r>
              <a:rPr lang="en-US" sz="1200" dirty="0"/>
              <a:t>N</a:t>
            </a:r>
            <a:r>
              <a:rPr lang="ru-RU" sz="1200" dirty="0"/>
              <a:t>-алкилпиридиния.</a:t>
            </a:r>
          </a:p>
          <a:p>
            <a:pPr lvl="0" algn="just"/>
            <a:r>
              <a:rPr lang="ru-RU" sz="1200" dirty="0"/>
              <a:t>2) Провести термогравиметрический и кондуктометрический анализы полученных ИЖ. </a:t>
            </a:r>
          </a:p>
          <a:p>
            <a:pPr lvl="0" algn="just"/>
            <a:r>
              <a:rPr lang="ru-RU" sz="1200" dirty="0"/>
              <a:t>3) Установить зависимости </a:t>
            </a:r>
            <a:r>
              <a:rPr lang="ru-RU" sz="1200" dirty="0" smtClean="0"/>
              <a:t>ЭЭП растворов </a:t>
            </a:r>
            <a:r>
              <a:rPr lang="ru-RU" sz="1200" dirty="0"/>
              <a:t>синтезированных ИЖ от концентрации в ацетонитриле при 25</a:t>
            </a:r>
            <a:r>
              <a:rPr lang="ru-RU" sz="1200" baseline="30000" dirty="0"/>
              <a:t>о</a:t>
            </a:r>
            <a:r>
              <a:rPr lang="ru-RU" sz="1200" dirty="0"/>
              <a:t>С. </a:t>
            </a:r>
          </a:p>
          <a:p>
            <a:pPr lvl="0" algn="just"/>
            <a:r>
              <a:rPr lang="ru-RU" sz="1200" dirty="0"/>
              <a:t>4) Изучить влияние строения катиона </a:t>
            </a:r>
            <a:r>
              <a:rPr lang="ru-RU" sz="1200" dirty="0" smtClean="0"/>
              <a:t>на </a:t>
            </a:r>
            <a:r>
              <a:rPr lang="ru-RU" sz="1200" dirty="0"/>
              <a:t>термическую стабильность ИЖ и </a:t>
            </a:r>
            <a:r>
              <a:rPr lang="ru-RU" sz="1200" dirty="0" smtClean="0"/>
              <a:t>ЭЭП их </a:t>
            </a:r>
            <a:r>
              <a:rPr lang="ru-RU" sz="1200" dirty="0"/>
              <a:t>растворов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133790" y="1916154"/>
            <a:ext cx="8735511" cy="1388589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just"/>
            <a:r>
              <a:rPr lang="ru-RU" sz="1200" b="1" dirty="0"/>
              <a:t>Актуальность: </a:t>
            </a:r>
            <a:r>
              <a:rPr lang="ru-RU" sz="1200" dirty="0"/>
              <a:t>Особо важную роль в изучении широких возможностей применения металлатных ионных жидкостей (ИЖ) играют их высокие значения термической стабильности и электропроводности (ЭП). Термическая стабильность позволяет использовать ИЖ в различных химических процессах, проводимых при высоких температурах, достигающих значений в 200-300</a:t>
            </a:r>
            <a:r>
              <a:rPr lang="ru-RU" sz="1200" baseline="30000" dirty="0"/>
              <a:t>о</a:t>
            </a:r>
            <a:r>
              <a:rPr lang="ru-RU" sz="1200" dirty="0"/>
              <a:t>С и выше. Отдельные представители класса ИЖ могут быть устойчивы вплоть до 450</a:t>
            </a:r>
            <a:r>
              <a:rPr lang="ru-RU" sz="1200" baseline="30000" dirty="0"/>
              <a:t>о</a:t>
            </a:r>
            <a:r>
              <a:rPr lang="ru-RU" sz="1200" dirty="0"/>
              <a:t>С. </a:t>
            </a:r>
            <a:r>
              <a:rPr lang="ru-RU" sz="1200" dirty="0" smtClean="0"/>
              <a:t>Также </a:t>
            </a:r>
            <a:r>
              <a:rPr lang="ru-RU" sz="1200" dirty="0"/>
              <a:t>ИЖ часто используются в качестве электролитов в электрохимических процессах, поскольку для них характерна высокая удельная электропроводность. Такая ЭП проявляется только в концентрированных растворах ИЖ, но рассмотрение показателей </a:t>
            </a:r>
            <a:r>
              <a:rPr lang="ru-RU" sz="1200" dirty="0" smtClean="0"/>
              <a:t>эквивалентной электропроводности (ЭЭП) </a:t>
            </a:r>
            <a:r>
              <a:rPr lang="ru-RU" sz="1200" dirty="0"/>
              <a:t>разбавленных растворов ИЖ позволяет прогнозировать свойства растворов в широком диапазоне концентраций.</a:t>
            </a:r>
          </a:p>
        </p:txBody>
      </p:sp>
      <p:pic>
        <p:nvPicPr>
          <p:cNvPr id="99" name="Picture 1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36" y="167862"/>
            <a:ext cx="1027744" cy="135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TextBox 99"/>
          <p:cNvSpPr txBox="1"/>
          <p:nvPr/>
        </p:nvSpPr>
        <p:spPr>
          <a:xfrm>
            <a:off x="133789" y="4847803"/>
            <a:ext cx="8733600" cy="280594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b="1" dirty="0" smtClean="0"/>
              <a:t>Методика синтеза тетрахлорферратов </a:t>
            </a:r>
            <a:r>
              <a:rPr lang="ru-RU" sz="1200" b="1" dirty="0"/>
              <a:t>и </a:t>
            </a:r>
            <a:r>
              <a:rPr lang="ru-RU" sz="1200" b="1" dirty="0" smtClean="0"/>
              <a:t>тетрахлорманганатов </a:t>
            </a:r>
            <a:r>
              <a:rPr lang="en-US" sz="1200" b="1" dirty="0"/>
              <a:t>N</a:t>
            </a:r>
            <a:r>
              <a:rPr lang="ru-RU" sz="1200" b="1" dirty="0"/>
              <a:t>-алкилпиридиния</a:t>
            </a:r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135024" y="7361098"/>
            <a:ext cx="8734274" cy="280594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b="1" dirty="0" smtClean="0"/>
              <a:t>Результаты работы и их обсуждение</a:t>
            </a:r>
            <a:endParaRPr lang="ru-RU" sz="12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135024" y="1580328"/>
            <a:ext cx="8734276" cy="280594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b="1" dirty="0"/>
              <a:t>Введение</a:t>
            </a:r>
            <a:endParaRPr lang="ru-RU" sz="1100" b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295697" y="5180965"/>
            <a:ext cx="8423013" cy="2127253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marL="3586163" algn="just" defTabSz="735013"/>
            <a:r>
              <a:rPr lang="ru-RU" sz="1200" dirty="0" smtClean="0"/>
              <a:t>По </a:t>
            </a:r>
            <a:r>
              <a:rPr lang="ru-RU" sz="1200" dirty="0"/>
              <a:t>реакции кватернизации пиридина с </a:t>
            </a:r>
            <a:r>
              <a:rPr lang="ru-RU" sz="1200" dirty="0" smtClean="0"/>
              <a:t>алкилхлоридами</a:t>
            </a:r>
            <a:r>
              <a:rPr lang="ru-RU" sz="1200" dirty="0"/>
              <a:t>, имеющими в своем составе различные по длине </a:t>
            </a:r>
            <a:r>
              <a:rPr lang="ru-RU" sz="1200" dirty="0" smtClean="0"/>
              <a:t>заместители, </a:t>
            </a:r>
            <a:r>
              <a:rPr lang="ru-RU" sz="1200" dirty="0"/>
              <a:t>были синтезированы хлориды </a:t>
            </a:r>
            <a:r>
              <a:rPr lang="en-US" sz="1200" dirty="0"/>
              <a:t>N</a:t>
            </a:r>
            <a:r>
              <a:rPr lang="ru-RU" sz="1200" dirty="0" smtClean="0"/>
              <a:t>-алкилпиридиния.</a:t>
            </a:r>
          </a:p>
          <a:p>
            <a:pPr marL="3586163" algn="just" defTabSz="735013"/>
            <a:r>
              <a:rPr lang="ru-RU" sz="1200" dirty="0" smtClean="0"/>
              <a:t>На </a:t>
            </a:r>
            <a:r>
              <a:rPr lang="ru-RU" sz="1200" dirty="0"/>
              <a:t>основе четвертичных солей по реакции с </a:t>
            </a:r>
            <a:r>
              <a:rPr lang="ru-RU" sz="1200" dirty="0" smtClean="0"/>
              <a:t>хлоридом железа (</a:t>
            </a:r>
            <a:r>
              <a:rPr lang="en-US" sz="1200" dirty="0"/>
              <a:t>III</a:t>
            </a:r>
            <a:r>
              <a:rPr lang="ru-RU" sz="1200" dirty="0"/>
              <a:t>)</a:t>
            </a:r>
            <a:r>
              <a:rPr lang="en-US" sz="1200" dirty="0"/>
              <a:t> </a:t>
            </a:r>
            <a:r>
              <a:rPr lang="ru-RU" sz="1200" dirty="0"/>
              <a:t>и </a:t>
            </a:r>
            <a:r>
              <a:rPr lang="ru-RU" sz="1200" dirty="0" smtClean="0"/>
              <a:t>хлоридом марганца (</a:t>
            </a:r>
            <a:r>
              <a:rPr lang="en-US" sz="1200" dirty="0"/>
              <a:t>II</a:t>
            </a:r>
            <a:r>
              <a:rPr lang="en-US" sz="1200" dirty="0" smtClean="0"/>
              <a:t>)</a:t>
            </a:r>
            <a:r>
              <a:rPr lang="ru-RU" sz="1200" dirty="0"/>
              <a:t> в присутствии растворителя </a:t>
            </a:r>
            <a:r>
              <a:rPr lang="ru-RU" sz="1200" dirty="0" smtClean="0"/>
              <a:t>– абсолютного ацетона или ацетонитрила</a:t>
            </a:r>
            <a:r>
              <a:rPr lang="en-US" sz="1200" dirty="0"/>
              <a:t>,</a:t>
            </a:r>
            <a:r>
              <a:rPr lang="en-US" sz="1200" dirty="0" smtClean="0"/>
              <a:t> </a:t>
            </a:r>
            <a:r>
              <a:rPr lang="ru-RU" sz="1200" dirty="0"/>
              <a:t>были получены тетрахлорферраты и тетрахлорманганаты </a:t>
            </a:r>
            <a:r>
              <a:rPr lang="en-US" sz="1200" dirty="0"/>
              <a:t>N</a:t>
            </a:r>
            <a:r>
              <a:rPr lang="ru-RU" sz="1200" dirty="0"/>
              <a:t>-алкилпиридиния</a:t>
            </a:r>
            <a:r>
              <a:rPr lang="ru-RU" sz="1200" dirty="0" smtClean="0"/>
              <a:t>.</a:t>
            </a:r>
            <a:r>
              <a:rPr lang="ru-RU" sz="1200" dirty="0"/>
              <a:t> </a:t>
            </a:r>
            <a:endParaRPr lang="ru-RU" sz="1200" dirty="0" smtClean="0"/>
          </a:p>
          <a:p>
            <a:pPr marL="3586163" algn="just" defTabSz="735013"/>
            <a:r>
              <a:rPr lang="ru-RU" sz="1200" dirty="0" smtClean="0"/>
              <a:t>Синтезированные соединения </a:t>
            </a:r>
            <a:r>
              <a:rPr lang="ru-RU" sz="1200" dirty="0"/>
              <a:t>представляют собой твердые вещества или жидкости коричневого или желтого цвета. Структура полученных соединений была подтверждена данными </a:t>
            </a:r>
            <a:r>
              <a:rPr lang="ru-RU" sz="1200" dirty="0" smtClean="0"/>
              <a:t>ИК-спектроскопии и спектроскопии в видимой области.</a:t>
            </a:r>
            <a:endParaRPr lang="ru-RU" sz="1200" b="1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135024" y="7693699"/>
            <a:ext cx="8734275" cy="4235523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 smtClean="0"/>
              <a:t>Термическая стабильность тетрахлорферратов </a:t>
            </a:r>
            <a:r>
              <a:rPr lang="ru-RU" sz="1200" b="1" dirty="0"/>
              <a:t>и </a:t>
            </a:r>
            <a:r>
              <a:rPr lang="ru-RU" sz="1200" b="1" dirty="0" smtClean="0"/>
              <a:t>тетрахлорманганатов </a:t>
            </a:r>
            <a:r>
              <a:rPr lang="en-US" sz="1200" b="1" dirty="0"/>
              <a:t>N</a:t>
            </a:r>
            <a:r>
              <a:rPr lang="ru-RU" sz="1200" b="1" dirty="0" smtClean="0"/>
              <a:t>-алкилпиридиния</a:t>
            </a:r>
          </a:p>
          <a:p>
            <a:pPr algn="ctr">
              <a:spcAft>
                <a:spcPts val="600"/>
              </a:spcAft>
            </a:pPr>
            <a:endParaRPr lang="ru-RU" sz="1200" dirty="0"/>
          </a:p>
          <a:p>
            <a:pPr algn="ctr">
              <a:spcAft>
                <a:spcPts val="600"/>
              </a:spcAft>
            </a:pPr>
            <a:endParaRPr lang="ru-RU" sz="1200" dirty="0" smtClean="0"/>
          </a:p>
          <a:p>
            <a:pPr algn="ctr">
              <a:spcAft>
                <a:spcPts val="600"/>
              </a:spcAft>
            </a:pPr>
            <a:endParaRPr lang="ru-RU" sz="1200" dirty="0"/>
          </a:p>
          <a:p>
            <a:pPr algn="ctr">
              <a:spcAft>
                <a:spcPts val="600"/>
              </a:spcAft>
            </a:pPr>
            <a:endParaRPr lang="ru-RU" sz="1200" dirty="0" smtClean="0"/>
          </a:p>
          <a:p>
            <a:pPr algn="ctr">
              <a:spcAft>
                <a:spcPts val="600"/>
              </a:spcAft>
            </a:pPr>
            <a:endParaRPr lang="ru-RU" sz="1200" dirty="0"/>
          </a:p>
          <a:p>
            <a:pPr algn="ctr">
              <a:spcAft>
                <a:spcPts val="600"/>
              </a:spcAft>
            </a:pPr>
            <a:endParaRPr lang="ru-RU" sz="1200" dirty="0" smtClean="0"/>
          </a:p>
          <a:p>
            <a:pPr algn="ctr">
              <a:spcAft>
                <a:spcPts val="600"/>
              </a:spcAft>
            </a:pPr>
            <a:endParaRPr lang="ru-RU" sz="1200" dirty="0"/>
          </a:p>
          <a:p>
            <a:pPr algn="ctr">
              <a:spcAft>
                <a:spcPts val="600"/>
              </a:spcAft>
            </a:pPr>
            <a:endParaRPr lang="ru-RU" sz="1200" dirty="0" smtClean="0"/>
          </a:p>
          <a:p>
            <a:pPr algn="ctr">
              <a:spcAft>
                <a:spcPts val="600"/>
              </a:spcAft>
            </a:pPr>
            <a:endParaRPr lang="ru-RU" sz="1200" dirty="0"/>
          </a:p>
          <a:p>
            <a:pPr algn="ctr">
              <a:spcAft>
                <a:spcPts val="600"/>
              </a:spcAft>
            </a:pPr>
            <a:endParaRPr lang="ru-RU" sz="1200" dirty="0" smtClean="0"/>
          </a:p>
          <a:p>
            <a:pPr algn="ctr">
              <a:spcAft>
                <a:spcPts val="600"/>
              </a:spcAft>
            </a:pPr>
            <a:endParaRPr lang="ru-RU" sz="1200" dirty="0" smtClean="0"/>
          </a:p>
          <a:p>
            <a:pPr algn="just">
              <a:spcBef>
                <a:spcPts val="600"/>
              </a:spcBef>
            </a:pPr>
            <a:r>
              <a:rPr lang="ru-RU" sz="1200" dirty="0"/>
              <a:t>В общем случае все исследованные </a:t>
            </a:r>
            <a:r>
              <a:rPr lang="ru-RU" sz="1200" dirty="0" smtClean="0"/>
              <a:t>тетрахлорферраты и тетрахлорманганаты </a:t>
            </a:r>
            <a:r>
              <a:rPr lang="ru-RU" sz="1200" dirty="0"/>
              <a:t>N-алкилпиридиния стабильны до 200</a:t>
            </a:r>
            <a:r>
              <a:rPr lang="ru-RU" sz="1200" baseline="30000" dirty="0"/>
              <a:t>о</a:t>
            </a:r>
            <a:r>
              <a:rPr lang="ru-RU" sz="1200" dirty="0"/>
              <a:t>С и постепенно разлагаются в интервале 200-600</a:t>
            </a:r>
            <a:r>
              <a:rPr lang="ru-RU" sz="1200" baseline="30000" dirty="0"/>
              <a:t>о</a:t>
            </a:r>
            <a:r>
              <a:rPr lang="ru-RU" sz="1200" dirty="0"/>
              <a:t>С. </a:t>
            </a:r>
            <a:r>
              <a:rPr lang="ru-RU" sz="1200" dirty="0" smtClean="0"/>
              <a:t>Было установлено, что при </a:t>
            </a:r>
            <a:r>
              <a:rPr lang="ru-RU" sz="1200" dirty="0"/>
              <a:t>увеличении длины алкильного заместителя в составе катиона, наблюдается снижение термической стабильности. Так </a:t>
            </a:r>
            <a:r>
              <a:rPr lang="ru-RU" sz="1200" dirty="0" smtClean="0"/>
              <a:t>термическая стабильность уменьшается при переходе от С</a:t>
            </a:r>
            <a:r>
              <a:rPr lang="ru-RU" sz="1200" baseline="-25000" dirty="0" smtClean="0"/>
              <a:t>4</a:t>
            </a:r>
            <a:r>
              <a:rPr lang="ru-RU" sz="1200" dirty="0" smtClean="0"/>
              <a:t> к С</a:t>
            </a:r>
            <a:r>
              <a:rPr lang="ru-RU" sz="1200" baseline="-25000" dirty="0" smtClean="0"/>
              <a:t>10</a:t>
            </a:r>
            <a:r>
              <a:rPr lang="ru-RU" sz="1200" dirty="0" smtClean="0"/>
              <a:t>. </a:t>
            </a:r>
            <a:r>
              <a:rPr lang="ru-RU" sz="1200" dirty="0"/>
              <a:t>По-видимому, б</a:t>
            </a:r>
            <a:r>
              <a:rPr lang="ru-RU" sz="1200" i="1" dirty="0"/>
              <a:t>о</a:t>
            </a:r>
            <a:r>
              <a:rPr lang="ru-RU" sz="1200" dirty="0"/>
              <a:t>льшая длина алкильной цепи приводит к усилению Ван-дер-Ваальсовых сил и, как следствие, к снижению внутримолекулярного электростатического взаимодействия, что приводит к снижению термостабильности</a:t>
            </a:r>
            <a:r>
              <a:rPr lang="ru-RU" sz="1200" dirty="0" smtClean="0"/>
              <a:t>.</a:t>
            </a:r>
            <a:endParaRPr lang="ru-RU" sz="1200" dirty="0">
              <a:solidFill>
                <a:srgbClr val="FF0000"/>
              </a:solidFill>
            </a:endParaRPr>
          </a:p>
        </p:txBody>
      </p:sp>
      <p:graphicFrame>
        <p:nvGraphicFramePr>
          <p:cNvPr id="105" name="Таблица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964164"/>
              </p:ext>
            </p:extLst>
          </p:nvPr>
        </p:nvGraphicFramePr>
        <p:xfrm>
          <a:off x="6019934" y="8658773"/>
          <a:ext cx="2628000" cy="208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571"/>
                <a:gridCol w="895557"/>
                <a:gridCol w="981872"/>
              </a:tblGrid>
              <a:tr h="4929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 </a:t>
                      </a:r>
                      <a:r>
                        <a:rPr lang="ru-RU" sz="1200" baseline="-25000" dirty="0" smtClean="0"/>
                        <a:t>разл.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baseline="30000" dirty="0" smtClean="0"/>
                        <a:t>о</a:t>
                      </a:r>
                      <a:r>
                        <a:rPr lang="ru-RU" sz="1200" dirty="0" smtClean="0"/>
                        <a:t>С</a:t>
                      </a:r>
                    </a:p>
                    <a:p>
                      <a:pPr algn="ctr"/>
                      <a:r>
                        <a:rPr lang="en-US" sz="1200" dirty="0" smtClean="0"/>
                        <a:t>[Py-R]FeCl</a:t>
                      </a:r>
                      <a:r>
                        <a:rPr lang="en-US" sz="1200" baseline="-25000" dirty="0" smtClean="0"/>
                        <a:t>4</a:t>
                      </a:r>
                      <a:endParaRPr lang="ru-RU" sz="1200" baseline="-250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 </a:t>
                      </a:r>
                      <a:r>
                        <a:rPr lang="ru-RU" sz="1200" baseline="-25000" dirty="0" smtClean="0"/>
                        <a:t>разл.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baseline="30000" dirty="0" smtClean="0"/>
                        <a:t>о</a:t>
                      </a:r>
                      <a:r>
                        <a:rPr lang="ru-RU" sz="1200" dirty="0" smtClean="0"/>
                        <a:t>С</a:t>
                      </a:r>
                    </a:p>
                    <a:p>
                      <a:pPr algn="ctr"/>
                      <a:r>
                        <a:rPr lang="en-US" sz="1200" dirty="0" smtClean="0"/>
                        <a:t>[Py-R]</a:t>
                      </a:r>
                      <a:r>
                        <a:rPr lang="en-US" sz="1200" baseline="-25000" dirty="0" smtClean="0"/>
                        <a:t>2</a:t>
                      </a:r>
                      <a:r>
                        <a:rPr lang="en-US" sz="1200" dirty="0" smtClean="0"/>
                        <a:t>MnCl</a:t>
                      </a:r>
                      <a:r>
                        <a:rPr lang="en-US" sz="1200" baseline="-25000" dirty="0" smtClean="0"/>
                        <a:t>4</a:t>
                      </a:r>
                      <a:endParaRPr lang="ru-RU" sz="1200" baseline="-25000" dirty="0" smtClean="0"/>
                    </a:p>
                  </a:txBody>
                  <a:tcPr marT="51435" marB="51435" anchor="ctr"/>
                </a:tc>
              </a:tr>
              <a:tr h="3166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(CH</a:t>
                      </a:r>
                      <a:r>
                        <a:rPr lang="en-US" sz="1200" baseline="-25000" dirty="0" smtClean="0"/>
                        <a:t>2</a:t>
                      </a:r>
                      <a:r>
                        <a:rPr lang="en-US" sz="1200" dirty="0" smtClean="0"/>
                        <a:t>)</a:t>
                      </a:r>
                      <a:r>
                        <a:rPr lang="en-US" sz="1200" baseline="-25000" dirty="0" smtClean="0"/>
                        <a:t>3</a:t>
                      </a:r>
                      <a:r>
                        <a:rPr lang="en-US" sz="1200" dirty="0" smtClean="0"/>
                        <a:t>CN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253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260</a:t>
                      </a:r>
                      <a:endParaRPr lang="ru-RU" sz="1200" dirty="0"/>
                    </a:p>
                  </a:txBody>
                  <a:tcPr marT="51435" marB="51435" anchor="ctr"/>
                </a:tc>
              </a:tr>
              <a:tr h="319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</a:t>
                      </a:r>
                      <a:r>
                        <a:rPr lang="en-US" sz="1200" baseline="-25000" dirty="0" smtClean="0"/>
                        <a:t>4</a:t>
                      </a:r>
                      <a:r>
                        <a:rPr lang="en-US" sz="1200" dirty="0" smtClean="0"/>
                        <a:t>H</a:t>
                      </a:r>
                      <a:r>
                        <a:rPr lang="en-US" sz="1200" baseline="-25000" dirty="0" smtClean="0"/>
                        <a:t>9</a:t>
                      </a:r>
                      <a:endParaRPr lang="ru-RU" sz="1200" baseline="-250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248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</a:t>
                      </a:r>
                      <a:endParaRPr lang="ru-RU" sz="1200" dirty="0"/>
                    </a:p>
                  </a:txBody>
                  <a:tcPr marT="51435" marB="51435" anchor="ctr"/>
                </a:tc>
              </a:tr>
              <a:tr h="319605">
                <a:tc>
                  <a:txBody>
                    <a:bodyPr/>
                    <a:lstStyle/>
                    <a:p>
                      <a:pPr marL="0" marR="0" indent="0" algn="ctr" defTabSz="9499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</a:t>
                      </a:r>
                      <a:r>
                        <a:rPr lang="en-US" sz="1200" baseline="-25000" dirty="0" smtClean="0"/>
                        <a:t>8</a:t>
                      </a:r>
                      <a:r>
                        <a:rPr lang="en-US" sz="1200" dirty="0" smtClean="0"/>
                        <a:t>H</a:t>
                      </a:r>
                      <a:r>
                        <a:rPr lang="en-US" sz="1200" baseline="-25000" dirty="0" smtClean="0"/>
                        <a:t>17</a:t>
                      </a:r>
                      <a:endParaRPr lang="ru-RU" sz="1200" baseline="-25000" dirty="0" smtClean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243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235</a:t>
                      </a:r>
                      <a:endParaRPr lang="ru-RU" sz="1200" dirty="0"/>
                    </a:p>
                  </a:txBody>
                  <a:tcPr marT="51435" marB="51435" anchor="ctr"/>
                </a:tc>
              </a:tr>
              <a:tr h="319605">
                <a:tc>
                  <a:txBody>
                    <a:bodyPr/>
                    <a:lstStyle/>
                    <a:p>
                      <a:pPr marL="0" marR="0" indent="0" algn="ctr" defTabSz="9499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</a:t>
                      </a:r>
                      <a:r>
                        <a:rPr lang="en-US" sz="1200" baseline="-25000" dirty="0" smtClean="0"/>
                        <a:t>10</a:t>
                      </a:r>
                      <a:r>
                        <a:rPr lang="en-US" sz="1200" dirty="0" smtClean="0"/>
                        <a:t>H</a:t>
                      </a:r>
                      <a:r>
                        <a:rPr lang="en-US" sz="1200" baseline="-25000" dirty="0" smtClean="0"/>
                        <a:t>21</a:t>
                      </a:r>
                      <a:endParaRPr lang="ru-RU" sz="1200" baseline="-25000" dirty="0" smtClean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240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233</a:t>
                      </a:r>
                      <a:endParaRPr lang="ru-RU" sz="1200" dirty="0"/>
                    </a:p>
                  </a:txBody>
                  <a:tcPr marT="51435" marB="51435" anchor="ctr"/>
                </a:tc>
              </a:tr>
              <a:tr h="319605">
                <a:tc>
                  <a:txBody>
                    <a:bodyPr/>
                    <a:lstStyle/>
                    <a:p>
                      <a:pPr marL="0" marR="0" indent="0" algn="ctr" defTabSz="9499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CH</a:t>
                      </a:r>
                      <a:r>
                        <a:rPr lang="en-US" sz="1200" baseline="-25000" dirty="0" smtClean="0"/>
                        <a:t>2</a:t>
                      </a:r>
                      <a:r>
                        <a:rPr lang="en-US" sz="1200" dirty="0" smtClean="0"/>
                        <a:t>C</a:t>
                      </a:r>
                      <a:r>
                        <a:rPr lang="en-US" sz="1200" baseline="-25000" dirty="0" smtClean="0"/>
                        <a:t>6</a:t>
                      </a:r>
                      <a:r>
                        <a:rPr lang="en-US" sz="1200" dirty="0" smtClean="0"/>
                        <a:t>H</a:t>
                      </a:r>
                      <a:r>
                        <a:rPr lang="en-US" sz="1200" baseline="-25000" dirty="0" smtClean="0"/>
                        <a:t>5</a:t>
                      </a:r>
                      <a:endParaRPr lang="ru-RU" sz="1200" baseline="-25000" dirty="0" smtClean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206</a:t>
                      </a:r>
                      <a:endParaRPr lang="ru-RU" sz="1200" dirty="0"/>
                    </a:p>
                  </a:txBody>
                  <a:tcPr marT="51435" marB="514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209</a:t>
                      </a:r>
                      <a:endParaRPr lang="ru-RU" sz="1200" dirty="0"/>
                    </a:p>
                  </a:txBody>
                  <a:tcPr marT="51435" marB="51435" anchor="ctr"/>
                </a:tc>
              </a:tr>
            </a:tbl>
          </a:graphicData>
        </a:graphic>
      </p:graphicFrame>
      <p:sp>
        <p:nvSpPr>
          <p:cNvPr id="106" name="TextBox 105"/>
          <p:cNvSpPr txBox="1"/>
          <p:nvPr/>
        </p:nvSpPr>
        <p:spPr>
          <a:xfrm>
            <a:off x="295698" y="10209368"/>
            <a:ext cx="2747529" cy="649926"/>
          </a:xfrm>
          <a:prstGeom prst="rect">
            <a:avLst/>
          </a:prstGeom>
          <a:noFill/>
        </p:spPr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dirty="0" smtClean="0"/>
              <a:t>Рис.</a:t>
            </a:r>
            <a:r>
              <a:rPr lang="en-US" sz="1200" dirty="0" smtClean="0"/>
              <a:t> </a:t>
            </a:r>
            <a:r>
              <a:rPr lang="ru-RU" sz="1200" dirty="0" smtClean="0"/>
              <a:t>1</a:t>
            </a:r>
            <a:r>
              <a:rPr lang="ru-RU" sz="1200" dirty="0"/>
              <a:t>. Термическая стабильность </a:t>
            </a:r>
            <a:r>
              <a:rPr lang="ru-RU" sz="1200" dirty="0" smtClean="0"/>
              <a:t>тетрахлорферратов </a:t>
            </a:r>
            <a:r>
              <a:rPr lang="en-US" sz="1200" dirty="0"/>
              <a:t>N</a:t>
            </a:r>
            <a:r>
              <a:rPr lang="ru-RU" sz="1200" dirty="0"/>
              <a:t>-алкилпиридиния в интервале температур 25-600</a:t>
            </a:r>
            <a:r>
              <a:rPr lang="ru-RU" sz="1200" baseline="30000" dirty="0"/>
              <a:t>о</a:t>
            </a:r>
            <a:r>
              <a:rPr lang="ru-RU" sz="1200" dirty="0"/>
              <a:t>С</a:t>
            </a:r>
            <a:endParaRPr lang="ru-RU" sz="1200" baseline="30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081327" y="10209624"/>
            <a:ext cx="2895179" cy="649926"/>
          </a:xfrm>
          <a:prstGeom prst="rect">
            <a:avLst/>
          </a:prstGeom>
          <a:noFill/>
        </p:spPr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dirty="0"/>
              <a:t>Рис</a:t>
            </a:r>
            <a:r>
              <a:rPr lang="ru-RU" sz="1200" dirty="0" smtClean="0"/>
              <a:t>. 2</a:t>
            </a:r>
            <a:r>
              <a:rPr lang="ru-RU" sz="1200" dirty="0"/>
              <a:t>. Термическая стабильность </a:t>
            </a:r>
            <a:r>
              <a:rPr lang="ru-RU" sz="1200" dirty="0" smtClean="0"/>
              <a:t>тетрахлорманганатов </a:t>
            </a:r>
            <a:r>
              <a:rPr lang="en-US" sz="1200" dirty="0"/>
              <a:t>N</a:t>
            </a:r>
            <a:r>
              <a:rPr lang="ru-RU" sz="1200" dirty="0"/>
              <a:t>-алкилпиридиния в интервале температур 25-600</a:t>
            </a:r>
            <a:r>
              <a:rPr lang="ru-RU" sz="1200" baseline="30000" dirty="0"/>
              <a:t>о</a:t>
            </a:r>
            <a:r>
              <a:rPr lang="ru-RU" sz="1200" dirty="0"/>
              <a:t>С</a:t>
            </a:r>
            <a:endParaRPr lang="ru-RU" sz="1200" baseline="30000" dirty="0"/>
          </a:p>
        </p:txBody>
      </p:sp>
      <p:grpSp>
        <p:nvGrpSpPr>
          <p:cNvPr id="108" name="Группа 107"/>
          <p:cNvGrpSpPr/>
          <p:nvPr/>
        </p:nvGrpSpPr>
        <p:grpSpPr>
          <a:xfrm>
            <a:off x="562080" y="5250200"/>
            <a:ext cx="3199799" cy="2083899"/>
            <a:chOff x="8336181" y="4208810"/>
            <a:chExt cx="4057650" cy="2649187"/>
          </a:xfrm>
        </p:grpSpPr>
        <p:pic>
          <p:nvPicPr>
            <p:cNvPr id="109" name="Рисунок 108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5" r="-155" b="-6011"/>
            <a:stretch/>
          </p:blipFill>
          <p:spPr bwMode="auto">
            <a:xfrm>
              <a:off x="8336181" y="5010147"/>
              <a:ext cx="4057650" cy="18478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0" name="Рисунок 109"/>
            <p:cNvPicPr/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335" r="-335" b="20357"/>
            <a:stretch/>
          </p:blipFill>
          <p:spPr bwMode="auto">
            <a:xfrm>
              <a:off x="8536206" y="4208810"/>
              <a:ext cx="3267075" cy="8191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111" name="Picture 14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0" t="5940" r="5445" b="7115"/>
          <a:stretch/>
        </p:blipFill>
        <p:spPr bwMode="auto">
          <a:xfrm>
            <a:off x="126284" y="8029506"/>
            <a:ext cx="2925314" cy="219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14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9" t="6178" r="5005" b="7957"/>
          <a:stretch/>
        </p:blipFill>
        <p:spPr bwMode="auto">
          <a:xfrm>
            <a:off x="2938413" y="8029506"/>
            <a:ext cx="2998883" cy="2195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" name="TextBox 138"/>
          <p:cNvSpPr txBox="1"/>
          <p:nvPr/>
        </p:nvSpPr>
        <p:spPr>
          <a:xfrm>
            <a:off x="5820348" y="8018873"/>
            <a:ext cx="3071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Температуры начала разложения </a:t>
            </a:r>
            <a:r>
              <a:rPr lang="ru-RU" sz="1200" dirty="0" smtClean="0"/>
              <a:t>тетрахлорферратов и </a:t>
            </a:r>
            <a:r>
              <a:rPr lang="ru-RU" sz="1200" dirty="0"/>
              <a:t>тетрахлорманганатов </a:t>
            </a:r>
            <a:r>
              <a:rPr lang="en-US" sz="1200" dirty="0"/>
              <a:t>N</a:t>
            </a:r>
            <a:r>
              <a:rPr lang="ru-RU" sz="1200" dirty="0" smtClean="0"/>
              <a:t>-алкилпиридиния</a:t>
            </a:r>
            <a:endParaRPr lang="ru-RU" sz="1200" dirty="0"/>
          </a:p>
        </p:txBody>
      </p:sp>
      <p:pic>
        <p:nvPicPr>
          <p:cNvPr id="140" name="Рисунок 13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47" r="-155" b="57532"/>
          <a:stretch/>
        </p:blipFill>
        <p:spPr bwMode="auto">
          <a:xfrm>
            <a:off x="458293" y="9360920"/>
            <a:ext cx="1130648" cy="5197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1" name="Рисунок 14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22" t="43402" r="-155" b="13196"/>
          <a:stretch/>
        </p:blipFill>
        <p:spPr bwMode="auto">
          <a:xfrm>
            <a:off x="3327939" y="9360920"/>
            <a:ext cx="1102773" cy="5230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2" name="TextBox 141"/>
          <p:cNvSpPr txBox="1"/>
          <p:nvPr/>
        </p:nvSpPr>
        <p:spPr>
          <a:xfrm>
            <a:off x="136745" y="16564437"/>
            <a:ext cx="8733600" cy="252000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b="1" dirty="0" smtClean="0"/>
              <a:t>Выводы</a:t>
            </a:r>
            <a:endParaRPr lang="ru-RU" sz="12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95698" y="11985511"/>
            <a:ext cx="8423012" cy="4527910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b="1" dirty="0" smtClean="0"/>
              <a:t>Эквивалентная электропроводность </a:t>
            </a:r>
            <a:r>
              <a:rPr lang="ru-RU" sz="1200" b="1" dirty="0"/>
              <a:t>тетрахлорферратов </a:t>
            </a:r>
            <a:r>
              <a:rPr lang="ru-RU" sz="1200" b="1" dirty="0" smtClean="0"/>
              <a:t>и тетрахлорманганатов </a:t>
            </a:r>
            <a:r>
              <a:rPr lang="en-US" sz="1200" b="1" dirty="0"/>
              <a:t>N</a:t>
            </a:r>
            <a:r>
              <a:rPr lang="ru-RU" sz="1200" b="1" dirty="0" smtClean="0"/>
              <a:t>-алкилпиридиния</a:t>
            </a:r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  <a:p>
            <a:pPr algn="ctr"/>
            <a:endParaRPr lang="ru-RU" sz="1200" b="1" dirty="0"/>
          </a:p>
          <a:p>
            <a:pPr algn="just"/>
            <a:r>
              <a:rPr lang="ru-RU" sz="1200" dirty="0"/>
              <a:t>По </a:t>
            </a:r>
            <a:r>
              <a:rPr lang="ru-RU" sz="1200" dirty="0" smtClean="0"/>
              <a:t>представленным графикам </a:t>
            </a:r>
            <a:r>
              <a:rPr lang="ru-RU" sz="1200" dirty="0"/>
              <a:t>можно сделать вывод о том, что </a:t>
            </a:r>
            <a:r>
              <a:rPr lang="ru-RU" sz="1200" dirty="0" smtClean="0"/>
              <a:t>ЭЭП </a:t>
            </a:r>
            <a:r>
              <a:rPr lang="ru-RU" sz="1200" dirty="0"/>
              <a:t>постепенно уменьшается с увеличением концентрации полученных </a:t>
            </a:r>
            <a:r>
              <a:rPr lang="ru-RU" sz="1200" dirty="0" smtClean="0"/>
              <a:t>тетрахлорферратов и тетрахлорманганатов </a:t>
            </a:r>
            <a:r>
              <a:rPr lang="ru-RU" sz="1200" dirty="0"/>
              <a:t>от 1 к 10 ммоль/л из-за увеличения образования ионных пар между ИЖ и растворителем. Поэтому самые большие значения ЭЭП находятся у самых разбавленных из исследованных растворов </a:t>
            </a:r>
            <a:r>
              <a:rPr lang="ru-RU" sz="1200" dirty="0" smtClean="0"/>
              <a:t>ИЖ. При </a:t>
            </a:r>
            <a:r>
              <a:rPr lang="ru-RU" sz="1200" dirty="0"/>
              <a:t>сравнении ЭЭП растворов тетрахлорферратов в зависимости от размера катиона получили следующую зависимость: (</a:t>
            </a:r>
            <a:r>
              <a:rPr lang="en-US" sz="1200" dirty="0"/>
              <a:t>CH</a:t>
            </a:r>
            <a:r>
              <a:rPr lang="ru-RU" sz="1200" baseline="-25000" dirty="0"/>
              <a:t>2</a:t>
            </a:r>
            <a:r>
              <a:rPr lang="ru-RU" sz="1200" dirty="0"/>
              <a:t>)</a:t>
            </a:r>
            <a:r>
              <a:rPr lang="ru-RU" sz="1200" baseline="-25000" dirty="0"/>
              <a:t>3</a:t>
            </a:r>
            <a:r>
              <a:rPr lang="en-US" sz="1200" dirty="0"/>
              <a:t>CN</a:t>
            </a:r>
            <a:r>
              <a:rPr lang="ru-RU" sz="1200" dirty="0"/>
              <a:t> &gt; </a:t>
            </a:r>
            <a:r>
              <a:rPr lang="en-US" sz="1200" dirty="0"/>
              <a:t>CH</a:t>
            </a:r>
            <a:r>
              <a:rPr lang="ru-RU" sz="1200" baseline="-25000" dirty="0"/>
              <a:t>2</a:t>
            </a:r>
            <a:r>
              <a:rPr lang="ru-RU" sz="1200" dirty="0"/>
              <a:t>-</a:t>
            </a:r>
            <a:r>
              <a:rPr lang="en-US" sz="1200" dirty="0"/>
              <a:t>C</a:t>
            </a:r>
            <a:r>
              <a:rPr lang="ru-RU" sz="1200" baseline="-25000" dirty="0"/>
              <a:t>6</a:t>
            </a:r>
            <a:r>
              <a:rPr lang="en-US" sz="1200" dirty="0"/>
              <a:t>H</a:t>
            </a:r>
            <a:r>
              <a:rPr lang="ru-RU" sz="1200" baseline="-25000" dirty="0"/>
              <a:t>5</a:t>
            </a:r>
            <a:r>
              <a:rPr lang="ru-RU" sz="1200" dirty="0"/>
              <a:t> &gt; </a:t>
            </a:r>
            <a:r>
              <a:rPr lang="en-US" sz="1200" dirty="0"/>
              <a:t>C</a:t>
            </a:r>
            <a:r>
              <a:rPr lang="ru-RU" sz="1200" baseline="-25000" dirty="0"/>
              <a:t>4</a:t>
            </a:r>
            <a:r>
              <a:rPr lang="en-US" sz="1200" dirty="0"/>
              <a:t>H</a:t>
            </a:r>
            <a:r>
              <a:rPr lang="ru-RU" sz="1200" baseline="-25000" dirty="0"/>
              <a:t>9</a:t>
            </a:r>
            <a:r>
              <a:rPr lang="ru-RU" sz="1200" dirty="0"/>
              <a:t> &gt; </a:t>
            </a:r>
            <a:r>
              <a:rPr lang="en-US" sz="1200" dirty="0"/>
              <a:t>C</a:t>
            </a:r>
            <a:r>
              <a:rPr lang="ru-RU" sz="1200" baseline="-25000" dirty="0"/>
              <a:t>8</a:t>
            </a:r>
            <a:r>
              <a:rPr lang="en-US" sz="1200" dirty="0"/>
              <a:t>H</a:t>
            </a:r>
            <a:r>
              <a:rPr lang="ru-RU" sz="1200" baseline="-25000" dirty="0"/>
              <a:t>17</a:t>
            </a:r>
            <a:r>
              <a:rPr lang="ru-RU" sz="1200" dirty="0"/>
              <a:t> &gt; </a:t>
            </a:r>
            <a:r>
              <a:rPr lang="en-US" sz="1200" dirty="0"/>
              <a:t>C</a:t>
            </a:r>
            <a:r>
              <a:rPr lang="ru-RU" sz="1200" baseline="-25000" dirty="0"/>
              <a:t>10</a:t>
            </a:r>
            <a:r>
              <a:rPr lang="en-US" sz="1200" dirty="0"/>
              <a:t>H</a:t>
            </a:r>
            <a:r>
              <a:rPr lang="ru-RU" sz="1200" baseline="-25000" dirty="0"/>
              <a:t>21</a:t>
            </a:r>
            <a:r>
              <a:rPr lang="ru-RU" sz="1200" dirty="0"/>
              <a:t>. Известно, что проводимость уменьшается при увеличении длины алкильного заместителя в составе катиона. Это обусловлено тем, что при увеличении длины алкильного заместителя подвижность катиона в растворе уменьшается, что приводит к уменьшению ЭЭП</a:t>
            </a:r>
            <a:r>
              <a:rPr lang="ru-RU" sz="1200" dirty="0" smtClean="0"/>
              <a:t>.</a:t>
            </a:r>
            <a:endParaRPr lang="ru-RU" sz="1200" b="1" dirty="0" smtClean="0"/>
          </a:p>
        </p:txBody>
      </p:sp>
      <p:sp>
        <p:nvSpPr>
          <p:cNvPr id="146" name="TextBox 145"/>
          <p:cNvSpPr txBox="1"/>
          <p:nvPr/>
        </p:nvSpPr>
        <p:spPr>
          <a:xfrm>
            <a:off x="136745" y="16878483"/>
            <a:ext cx="8733600" cy="1203923"/>
          </a:xfrm>
          <a:prstGeom prst="rect">
            <a:avLst/>
          </a:prstGeom>
          <a:noFill/>
          <a:ln w="19050">
            <a:solidFill>
              <a:srgbClr val="3AB08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4998" tIns="47500" rIns="94998" bIns="47500" rtlCol="0">
            <a:spAutoFit/>
          </a:bodyPr>
          <a:lstStyle/>
          <a:p>
            <a:pPr marL="180975" indent="-180975"/>
            <a:r>
              <a:rPr lang="ru-RU" sz="1200" dirty="0" smtClean="0"/>
              <a:t>1) </a:t>
            </a:r>
            <a:r>
              <a:rPr lang="ru-RU" sz="1200" dirty="0"/>
              <a:t>Синтезированы </a:t>
            </a:r>
            <a:r>
              <a:rPr lang="ru-RU" sz="1200" dirty="0" smtClean="0"/>
              <a:t>металлатные ИЖ – </a:t>
            </a:r>
            <a:r>
              <a:rPr lang="ru-RU" sz="1200" dirty="0"/>
              <a:t>тетрахлорферраты и тетрахлорманганаты </a:t>
            </a:r>
            <a:r>
              <a:rPr lang="en-US" sz="1200" dirty="0"/>
              <a:t>N</a:t>
            </a:r>
            <a:r>
              <a:rPr lang="ru-RU" sz="1200" dirty="0" smtClean="0"/>
              <a:t>-алкилпиридиния.</a:t>
            </a:r>
          </a:p>
          <a:p>
            <a:pPr marL="180975" lvl="0" indent="-180975"/>
            <a:r>
              <a:rPr lang="ru-RU" sz="1200" dirty="0" smtClean="0"/>
              <a:t>2</a:t>
            </a:r>
            <a:r>
              <a:rPr lang="ru-RU" sz="1200" dirty="0"/>
              <a:t>) </a:t>
            </a:r>
            <a:r>
              <a:rPr lang="ru-RU" sz="1200" dirty="0" smtClean="0"/>
              <a:t>Проведены </a:t>
            </a:r>
            <a:r>
              <a:rPr lang="ru-RU" sz="1200" dirty="0"/>
              <a:t>термогравиметрический и кондуктометрический анализы полученных </a:t>
            </a:r>
            <a:r>
              <a:rPr lang="ru-RU" sz="1200" dirty="0" smtClean="0"/>
              <a:t>ИЖ, построены графики зависимостей. </a:t>
            </a:r>
            <a:endParaRPr lang="ru-RU" sz="1200" dirty="0"/>
          </a:p>
          <a:p>
            <a:pPr marL="180975" indent="-180975"/>
            <a:r>
              <a:rPr lang="ru-RU" sz="1200" dirty="0" smtClean="0"/>
              <a:t>3) Показано</a:t>
            </a:r>
            <a:r>
              <a:rPr lang="ru-RU" sz="1200" dirty="0"/>
              <a:t>, что </a:t>
            </a:r>
            <a:r>
              <a:rPr lang="ru-RU" sz="1200" dirty="0" smtClean="0"/>
              <a:t>ЭЭП уменьшается </a:t>
            </a:r>
            <a:r>
              <a:rPr lang="ru-RU" sz="1200" dirty="0"/>
              <a:t>с увеличением концентрации полученных </a:t>
            </a:r>
            <a:r>
              <a:rPr lang="ru-RU" sz="1200" dirty="0" smtClean="0"/>
              <a:t>тетрахлорферратов и тетрахлорманганатов </a:t>
            </a:r>
            <a:r>
              <a:rPr lang="ru-RU" sz="1200" dirty="0"/>
              <a:t>из-за увеличения образования ионных пар между ИЖ и </a:t>
            </a:r>
            <a:r>
              <a:rPr lang="ru-RU" sz="1200" dirty="0" smtClean="0"/>
              <a:t>растворителем.</a:t>
            </a:r>
          </a:p>
          <a:p>
            <a:pPr marL="180975" indent="-180975"/>
            <a:r>
              <a:rPr lang="ru-RU" sz="1200" dirty="0" smtClean="0"/>
              <a:t>4) </a:t>
            </a:r>
            <a:r>
              <a:rPr lang="ru-RU" sz="1200" dirty="0"/>
              <a:t>Установлено, что при увеличении длины алкильного заместителя в составе катиона ИЖ, наблюдается снижение термической стабильности и эквивалентной электропроводности.</a:t>
            </a:r>
          </a:p>
        </p:txBody>
      </p:sp>
      <p:pic>
        <p:nvPicPr>
          <p:cNvPr id="147" name="Рисунок 14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47" r="-155" b="57532"/>
          <a:stretch/>
        </p:blipFill>
        <p:spPr bwMode="auto">
          <a:xfrm>
            <a:off x="2226885" y="12360638"/>
            <a:ext cx="956439" cy="4396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8" name="Рисунок 14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22" t="43402" r="-155" b="13196"/>
          <a:stretch/>
        </p:blipFill>
        <p:spPr bwMode="auto">
          <a:xfrm>
            <a:off x="5801984" y="12344129"/>
            <a:ext cx="956440" cy="4536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9" name="Picture 150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" t="6767" r="4927" b="7296"/>
          <a:stretch/>
        </p:blipFill>
        <p:spPr bwMode="auto">
          <a:xfrm>
            <a:off x="1268182" y="12306029"/>
            <a:ext cx="2628424" cy="220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" name="Picture 153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7" t="5753" r="5356" b="7308"/>
          <a:stretch/>
        </p:blipFill>
        <p:spPr bwMode="auto">
          <a:xfrm>
            <a:off x="5006273" y="12264891"/>
            <a:ext cx="2566913" cy="220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4838148" y="14443486"/>
            <a:ext cx="3036276" cy="649926"/>
          </a:xfrm>
          <a:prstGeom prst="rect">
            <a:avLst/>
          </a:prstGeom>
          <a:noFill/>
        </p:spPr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dirty="0" smtClean="0"/>
              <a:t>Рис.</a:t>
            </a:r>
            <a:r>
              <a:rPr lang="en-US" sz="1200" dirty="0" smtClean="0"/>
              <a:t> </a:t>
            </a:r>
            <a:r>
              <a:rPr lang="ru-RU" sz="1200" dirty="0" smtClean="0"/>
              <a:t>4. </a:t>
            </a:r>
            <a:r>
              <a:rPr lang="ru-RU" sz="1200" dirty="0"/>
              <a:t>Зависимости </a:t>
            </a:r>
            <a:r>
              <a:rPr lang="ru-RU" sz="1200" dirty="0" smtClean="0"/>
              <a:t>ЭЭП растворов </a:t>
            </a:r>
          </a:p>
          <a:p>
            <a:pPr algn="ctr"/>
            <a:r>
              <a:rPr lang="ru-RU" sz="1200" dirty="0" smtClean="0"/>
              <a:t>тетрахлорманганатов </a:t>
            </a:r>
            <a:r>
              <a:rPr lang="en-US" sz="1200" dirty="0"/>
              <a:t>N</a:t>
            </a:r>
            <a:r>
              <a:rPr lang="ru-RU" sz="1200" dirty="0" smtClean="0"/>
              <a:t>-алкилпиридиния</a:t>
            </a:r>
          </a:p>
          <a:p>
            <a:pPr algn="ctr"/>
            <a:r>
              <a:rPr lang="ru-RU" sz="1200" dirty="0" smtClean="0"/>
              <a:t>от </a:t>
            </a:r>
            <a:r>
              <a:rPr lang="ru-RU" sz="1200" dirty="0"/>
              <a:t>концентрации </a:t>
            </a:r>
            <a:r>
              <a:rPr lang="ru-RU" sz="1200" dirty="0" smtClean="0"/>
              <a:t>в </a:t>
            </a:r>
            <a:r>
              <a:rPr lang="ru-RU" sz="1200" dirty="0"/>
              <a:t>ацетонитриле </a:t>
            </a:r>
            <a:r>
              <a:rPr lang="ru-RU" sz="1200" dirty="0" smtClean="0"/>
              <a:t>при 25</a:t>
            </a:r>
            <a:r>
              <a:rPr lang="ru-RU" sz="1200" baseline="30000" dirty="0" smtClean="0"/>
              <a:t>о</a:t>
            </a:r>
            <a:r>
              <a:rPr lang="ru-RU" sz="1200" dirty="0" smtClean="0"/>
              <a:t>С</a:t>
            </a:r>
            <a:endParaRPr lang="ru-RU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1108681" y="14440485"/>
            <a:ext cx="2972967" cy="649926"/>
          </a:xfrm>
          <a:prstGeom prst="rect">
            <a:avLst/>
          </a:prstGeom>
          <a:noFill/>
        </p:spPr>
        <p:txBody>
          <a:bodyPr wrap="square" lIns="94998" tIns="47500" rIns="94998" bIns="47500" rtlCol="0">
            <a:spAutoFit/>
          </a:bodyPr>
          <a:lstStyle/>
          <a:p>
            <a:pPr algn="ctr"/>
            <a:r>
              <a:rPr lang="ru-RU" sz="1200" dirty="0" smtClean="0"/>
              <a:t>Рис.</a:t>
            </a:r>
            <a:r>
              <a:rPr lang="en-US" sz="1200" dirty="0" smtClean="0"/>
              <a:t> </a:t>
            </a:r>
            <a:r>
              <a:rPr lang="ru-RU" sz="1200" dirty="0" smtClean="0"/>
              <a:t>3. </a:t>
            </a:r>
            <a:r>
              <a:rPr lang="ru-RU" sz="1200" dirty="0"/>
              <a:t>Зависимости </a:t>
            </a:r>
            <a:r>
              <a:rPr lang="ru-RU" sz="1200" dirty="0" smtClean="0"/>
              <a:t>ЭЭП растворов</a:t>
            </a:r>
          </a:p>
          <a:p>
            <a:pPr algn="ctr"/>
            <a:r>
              <a:rPr lang="ru-RU" sz="1200" dirty="0" smtClean="0"/>
              <a:t>тетрахлорферратов </a:t>
            </a:r>
            <a:r>
              <a:rPr lang="en-US" sz="1200" dirty="0"/>
              <a:t>N</a:t>
            </a:r>
            <a:r>
              <a:rPr lang="ru-RU" sz="1200" dirty="0" smtClean="0"/>
              <a:t>-алкилпиридиния</a:t>
            </a:r>
          </a:p>
          <a:p>
            <a:pPr algn="ctr"/>
            <a:r>
              <a:rPr lang="ru-RU" sz="1200" dirty="0" smtClean="0"/>
              <a:t>от </a:t>
            </a:r>
            <a:r>
              <a:rPr lang="ru-RU" sz="1200" dirty="0"/>
              <a:t>концентрации </a:t>
            </a:r>
            <a:r>
              <a:rPr lang="ru-RU" sz="1200" dirty="0" smtClean="0"/>
              <a:t>в </a:t>
            </a:r>
            <a:r>
              <a:rPr lang="ru-RU" sz="1200" dirty="0"/>
              <a:t>ацетонитриле при </a:t>
            </a:r>
            <a:r>
              <a:rPr lang="ru-RU" sz="1200" dirty="0" smtClean="0"/>
              <a:t>25</a:t>
            </a:r>
            <a:r>
              <a:rPr lang="ru-RU" sz="1200" baseline="30000" dirty="0" smtClean="0"/>
              <a:t>о</a:t>
            </a:r>
            <a:r>
              <a:rPr lang="ru-RU" sz="1200" dirty="0" smtClean="0"/>
              <a:t>С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030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691</Words>
  <Application>Microsoft Office PowerPoint</Application>
  <PresentationFormat>Произвольный</PresentationFormat>
  <Paragraphs>83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ЦДР</dc:creator>
  <cp:lastModifiedBy>ЦДР</cp:lastModifiedBy>
  <cp:revision>136</cp:revision>
  <dcterms:created xsi:type="dcterms:W3CDTF">2021-03-23T18:26:56Z</dcterms:created>
  <dcterms:modified xsi:type="dcterms:W3CDTF">2024-03-24T14:45:34Z</dcterms:modified>
</cp:coreProperties>
</file>