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</p:sldIdLst>
  <p:sldSz cx="21242338" cy="30243463"/>
  <p:notesSz cx="7099300" cy="10234613"/>
  <p:defaultTextStyle>
    <a:defPPr>
      <a:defRPr lang="ru-RU"/>
    </a:defPPr>
    <a:lvl1pPr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1pPr>
    <a:lvl2pPr marL="1470025" indent="-1012825"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2pPr>
    <a:lvl3pPr marL="2941638" indent="-2027238"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3pPr>
    <a:lvl4pPr marL="4411663" indent="-3040063"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4pPr>
    <a:lvl5pPr marL="5883275" indent="-4054475" algn="l" defTabSz="2941638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Franklin Gothic Book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Franklin Gothic Book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Franklin Gothic Book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Franklin Gothic Book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6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3" d="100"/>
          <a:sy n="23" d="100"/>
        </p:scale>
        <p:origin x="2784" y="67"/>
      </p:cViewPr>
      <p:guideLst>
        <p:guide orient="horz" pos="9526"/>
        <p:guide pos="66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194882" y="23592823"/>
            <a:ext cx="20047456" cy="10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4199" tIns="147100" rIns="294199" bIns="14710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885097" y="21403320"/>
            <a:ext cx="19649163" cy="5390617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85097" y="17137962"/>
            <a:ext cx="19649163" cy="4032462"/>
          </a:xfrm>
        </p:spPr>
        <p:txBody>
          <a:bodyPr anchor="b"/>
          <a:lstStyle>
            <a:lvl1pPr marL="0" indent="0" algn="l">
              <a:buNone/>
              <a:defRPr sz="7700">
                <a:solidFill>
                  <a:schemeClr val="tx2">
                    <a:shade val="75000"/>
                  </a:schemeClr>
                </a:solidFill>
              </a:defRPr>
            </a:lvl1pPr>
            <a:lvl2pPr marL="1470995" indent="0" algn="ctr">
              <a:buNone/>
            </a:lvl2pPr>
            <a:lvl3pPr marL="2941991" indent="0" algn="ctr">
              <a:buNone/>
            </a:lvl3pPr>
            <a:lvl4pPr marL="4412986" indent="0" algn="ctr">
              <a:buNone/>
            </a:lvl4pPr>
            <a:lvl5pPr marL="5883981" indent="0" algn="ctr">
              <a:buNone/>
            </a:lvl5pPr>
            <a:lvl6pPr marL="7354976" indent="0" algn="ctr">
              <a:buNone/>
            </a:lvl6pPr>
            <a:lvl7pPr marL="8825972" indent="0" algn="ctr">
              <a:buNone/>
            </a:lvl7pPr>
            <a:lvl8pPr marL="10296967" indent="0" algn="ctr">
              <a:buNone/>
            </a:lvl8pPr>
            <a:lvl9pPr marL="11767962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8DDB3-A821-478D-8460-E03B4B6C21EB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9118104" y="28549829"/>
            <a:ext cx="1763114" cy="1088765"/>
          </a:xfrm>
        </p:spPr>
        <p:txBody>
          <a:bodyPr/>
          <a:lstStyle/>
          <a:p>
            <a:pPr>
              <a:defRPr/>
            </a:pPr>
            <a:fld id="{0CC6C9A4-6D0F-467E-BA8C-D5D1D3004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FA5A0-B25F-43A6-8426-7333F2B2B6C1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34BD3-DDB6-401C-8573-FB7873E8F2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931753" y="2422284"/>
            <a:ext cx="4248468" cy="2580495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2117" y="2422284"/>
            <a:ext cx="14515598" cy="2580495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330D7-DDFD-4179-833B-6A6DD1DF0B76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1CC7B-819D-42D2-948E-4C498F735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83704-1407-40F5-85CB-B7A07CD59E85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8319916" y="336041"/>
            <a:ext cx="6726740" cy="1274146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9118104" y="28549829"/>
            <a:ext cx="1763114" cy="1088765"/>
          </a:xfrm>
        </p:spPr>
        <p:txBody>
          <a:bodyPr/>
          <a:lstStyle/>
          <a:p>
            <a:pPr>
              <a:defRPr/>
            </a:pPr>
            <a:fld id="{450FFD71-E796-4DD6-AD7A-2A1A7B84C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194882" y="15191861"/>
            <a:ext cx="20047456" cy="10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4199" tIns="147100" rIns="294199" bIns="14710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85097" y="7392846"/>
            <a:ext cx="19649163" cy="5376616"/>
          </a:xfrm>
        </p:spPr>
        <p:txBody>
          <a:bodyPr anchor="b"/>
          <a:lstStyle>
            <a:lvl1pPr marL="0" indent="0" algn="r">
              <a:buNone/>
              <a:defRPr sz="64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22B6B-596C-45C7-AE73-18F31248F4EF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E8815-F3CD-46BD-844F-08A78F9265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19260" y="12996511"/>
            <a:ext cx="20180221" cy="5225023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700997" y="2016231"/>
            <a:ext cx="20180221" cy="370986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708078" y="7056808"/>
            <a:ext cx="9736072" cy="2083438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0798188" y="7056808"/>
            <a:ext cx="10090111" cy="2083438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F9E12-BC9F-4F52-B13F-6426FA4901DC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7A79-51E9-46AF-A67D-CA5AADEA2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708078" y="23858732"/>
            <a:ext cx="20003202" cy="38924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53820" y="2940337"/>
            <a:ext cx="9967349" cy="2821321"/>
          </a:xfrm>
        </p:spPr>
        <p:txBody>
          <a:bodyPr anchor="ctr"/>
          <a:lstStyle>
            <a:lvl1pPr marL="0" indent="0">
              <a:buNone/>
              <a:defRPr sz="5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400" b="1"/>
            </a:lvl2pPr>
            <a:lvl3pPr>
              <a:buNone/>
              <a:defRPr sz="5800" b="1"/>
            </a:lvl3pPr>
            <a:lvl4pPr>
              <a:buNone/>
              <a:defRPr sz="5100" b="1"/>
            </a:lvl4pPr>
            <a:lvl5pPr>
              <a:buNone/>
              <a:defRPr sz="51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10790814" y="2940337"/>
            <a:ext cx="9971264" cy="2821321"/>
          </a:xfrm>
        </p:spPr>
        <p:txBody>
          <a:bodyPr anchor="ctr"/>
          <a:lstStyle>
            <a:lvl1pPr marL="0" indent="0">
              <a:buNone/>
              <a:defRPr sz="5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400" b="1"/>
            </a:lvl2pPr>
            <a:lvl3pPr>
              <a:buNone/>
              <a:defRPr sz="5800" b="1"/>
            </a:lvl3pPr>
            <a:lvl4pPr>
              <a:buNone/>
              <a:defRPr sz="5100" b="1"/>
            </a:lvl4pPr>
            <a:lvl5pPr>
              <a:buNone/>
              <a:defRPr sz="51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53820" y="5803664"/>
            <a:ext cx="9967349" cy="17382993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10799419" y="5803664"/>
            <a:ext cx="9962657" cy="17382993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BFB30-39F8-40EF-87FC-94BF36A9A481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118104" y="28563270"/>
            <a:ext cx="1770195" cy="1088765"/>
          </a:xfrm>
        </p:spPr>
        <p:txBody>
          <a:bodyPr/>
          <a:lstStyle/>
          <a:p>
            <a:pPr>
              <a:defRPr/>
            </a:pPr>
            <a:fld id="{E070D1F1-92E8-4769-8D0F-9311316E4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4882" y="26547042"/>
            <a:ext cx="20047456" cy="10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4199" tIns="147100" rIns="294199" bIns="14710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700997" y="2016231"/>
            <a:ext cx="20180221" cy="370986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F833F-7073-4320-AFA2-B61445458AFA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974F2-4CE0-40A7-805B-B29C25FFBF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F6B8-5E8C-40DD-853A-C7E3B4191FBC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79DDA-F53D-467B-B583-D6AD121D0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194882" y="25794338"/>
            <a:ext cx="20047456" cy="10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4199" tIns="147100" rIns="294199" bIns="14710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62117" y="24194770"/>
            <a:ext cx="19649163" cy="2296263"/>
          </a:xfrm>
        </p:spPr>
        <p:txBody>
          <a:bodyPr anchor="ctr"/>
          <a:lstStyle>
            <a:lvl1pPr algn="l">
              <a:buNone/>
              <a:defRPr sz="64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1062118" y="2688308"/>
            <a:ext cx="6988583" cy="21170424"/>
          </a:xfrm>
        </p:spPr>
        <p:txBody>
          <a:bodyPr/>
          <a:lstStyle>
            <a:lvl1pPr marL="0" indent="0">
              <a:buNone/>
              <a:defRPr sz="4500"/>
            </a:lvl1pPr>
            <a:lvl2pPr>
              <a:buNone/>
              <a:defRPr sz="3900"/>
            </a:lvl2pPr>
            <a:lvl3pPr>
              <a:buNone/>
              <a:defRPr sz="3200"/>
            </a:lvl3pPr>
            <a:lvl4pPr>
              <a:buNone/>
              <a:defRPr sz="2900"/>
            </a:lvl4pPr>
            <a:lvl5pPr>
              <a:buNone/>
              <a:defRPr sz="2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8305164" y="2688308"/>
            <a:ext cx="12406115" cy="21170424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C6213-66A0-4902-9B55-DEF19C4C32FD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696AF-02E1-432A-B541-870B1D93AE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8142896" y="2719327"/>
            <a:ext cx="11683286" cy="1612984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03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D84A4-6986-4424-BD7A-433D6231D6E8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BE58-9EEC-4E45-B9A2-09FB01BE8C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885098" y="22022251"/>
            <a:ext cx="13630500" cy="2303266"/>
          </a:xfrm>
        </p:spPr>
        <p:txBody>
          <a:bodyPr anchor="ctr"/>
          <a:lstStyle>
            <a:lvl1pPr algn="l">
              <a:buNone/>
              <a:defRPr sz="64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885098" y="24401236"/>
            <a:ext cx="13630500" cy="3388388"/>
          </a:xfrm>
        </p:spPr>
        <p:txBody>
          <a:bodyPr lIns="353039" tIns="0"/>
          <a:lstStyle>
            <a:lvl1pPr marL="0" indent="0">
              <a:buNone/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194882" y="4634414"/>
            <a:ext cx="20047456" cy="10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4199" tIns="147100" rIns="294199" bIns="14710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08078" y="6853785"/>
            <a:ext cx="20180221" cy="19959288"/>
          </a:xfrm>
          <a:prstGeom prst="rect">
            <a:avLst/>
          </a:prstGeom>
        </p:spPr>
        <p:txBody>
          <a:bodyPr vert="horz" lIns="294199" tIns="147100" rIns="294199" bIns="14710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15046656" y="336041"/>
            <a:ext cx="5841643" cy="1274146"/>
          </a:xfrm>
          <a:prstGeom prst="rect">
            <a:avLst/>
          </a:prstGeom>
        </p:spPr>
        <p:txBody>
          <a:bodyPr vert="horz" lIns="294199" tIns="147100" rIns="294199" bIns="147100"/>
          <a:lstStyle>
            <a:lvl1pPr algn="l" eaLnBrk="1" latinLnBrk="0" hangingPunct="1">
              <a:defRPr kumimoji="0" sz="3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5B805A0-2264-4037-8950-4494A4AB1833}" type="datetimeFigureOut">
              <a:rPr lang="ru-RU" smtClean="0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7257799" y="336041"/>
            <a:ext cx="7788857" cy="1274146"/>
          </a:xfrm>
          <a:prstGeom prst="rect">
            <a:avLst/>
          </a:prstGeom>
        </p:spPr>
        <p:txBody>
          <a:bodyPr vert="horz" lIns="294199" tIns="147100" rIns="294199" bIns="147100"/>
          <a:lstStyle>
            <a:lvl1pPr algn="r" eaLnBrk="1" latinLnBrk="0" hangingPunct="1">
              <a:defRPr kumimoji="0" sz="3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9118104" y="28563273"/>
            <a:ext cx="1770195" cy="1078123"/>
          </a:xfrm>
          <a:prstGeom prst="rect">
            <a:avLst/>
          </a:prstGeom>
        </p:spPr>
        <p:txBody>
          <a:bodyPr vert="horz" lIns="294199" tIns="147100" rIns="294199" bIns="147100"/>
          <a:lstStyle>
            <a:lvl1pPr algn="r" eaLnBrk="1" latinLnBrk="0" hangingPunct="1">
              <a:defRPr kumimoji="0" sz="3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466ABA5-D2B6-4A70-9F74-F57FB6FAD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08078" y="2016231"/>
            <a:ext cx="20180221" cy="3696423"/>
          </a:xfrm>
          <a:prstGeom prst="rect">
            <a:avLst/>
          </a:prstGeom>
        </p:spPr>
        <p:txBody>
          <a:bodyPr vert="horz" lIns="294199" tIns="147100" rIns="294199" bIns="14710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4882" y="4634414"/>
            <a:ext cx="20047456" cy="10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4199" tIns="147100" rIns="294199" bIns="14710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94882" y="4665672"/>
            <a:ext cx="20047456" cy="1050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4199" tIns="147100" rIns="294199" bIns="14710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11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103246" indent="-110324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0300" kern="1200">
          <a:solidFill>
            <a:schemeClr val="tx2"/>
          </a:solidFill>
          <a:latin typeface="+mn-lt"/>
          <a:ea typeface="+mn-ea"/>
          <a:cs typeface="+mn-cs"/>
        </a:defRPr>
      </a:lvl1pPr>
      <a:lvl2pPr marL="2390367" indent="-91937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9000" kern="1200">
          <a:solidFill>
            <a:schemeClr val="tx2"/>
          </a:solidFill>
          <a:latin typeface="+mn-lt"/>
          <a:ea typeface="+mn-ea"/>
          <a:cs typeface="+mn-cs"/>
        </a:defRPr>
      </a:lvl2pPr>
      <a:lvl3pPr marL="3677488" indent="-73549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7700" kern="1200">
          <a:solidFill>
            <a:schemeClr val="tx2"/>
          </a:solidFill>
          <a:latin typeface="+mn-lt"/>
          <a:ea typeface="+mn-ea"/>
          <a:cs typeface="+mn-cs"/>
        </a:defRPr>
      </a:lvl3pPr>
      <a:lvl4pPr marL="5148483" indent="-73549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6400" kern="1200">
          <a:solidFill>
            <a:schemeClr val="tx2"/>
          </a:solidFill>
          <a:latin typeface="+mn-lt"/>
          <a:ea typeface="+mn-ea"/>
          <a:cs typeface="+mn-cs"/>
        </a:defRPr>
      </a:lvl4pPr>
      <a:lvl5pPr marL="6619479" indent="-73549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5800" kern="1200">
          <a:solidFill>
            <a:schemeClr val="tx2"/>
          </a:solidFill>
          <a:latin typeface="+mn-lt"/>
          <a:ea typeface="+mn-ea"/>
          <a:cs typeface="+mn-cs"/>
        </a:defRPr>
      </a:lvl5pPr>
      <a:lvl6pPr marL="8090474" indent="-73549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5800" kern="1200">
          <a:solidFill>
            <a:schemeClr val="tx2"/>
          </a:solidFill>
          <a:latin typeface="+mn-lt"/>
          <a:ea typeface="+mn-ea"/>
          <a:cs typeface="+mn-cs"/>
        </a:defRPr>
      </a:lvl6pPr>
      <a:lvl7pPr marL="9561469" indent="-73549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5100" kern="1200">
          <a:solidFill>
            <a:schemeClr val="tx2"/>
          </a:solidFill>
          <a:latin typeface="+mn-lt"/>
          <a:ea typeface="+mn-ea"/>
          <a:cs typeface="+mn-cs"/>
        </a:defRPr>
      </a:lvl7pPr>
      <a:lvl8pPr marL="11032465" indent="-73549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51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2503460" indent="-735498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4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70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941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129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883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54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825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296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767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7846C6-DA5E-F914-6A8D-553083A41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8836" y="25274859"/>
            <a:ext cx="11740443" cy="459996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7BCD848-A93E-411A-11E1-10116F2F8960}"/>
              </a:ext>
            </a:extLst>
          </p:cNvPr>
          <p:cNvSpPr/>
          <p:nvPr/>
        </p:nvSpPr>
        <p:spPr>
          <a:xfrm>
            <a:off x="973420" y="24487988"/>
            <a:ext cx="6039462" cy="37233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247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процессе метода RTM можно сделать вывод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является экологичной, поскольку весь процесс происходит внутри формы и выделение в атмосферу летучих веществ не происходит.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0D71198-92FE-CC28-FA94-EA79293596D3}"/>
              </a:ext>
            </a:extLst>
          </p:cNvPr>
          <p:cNvSpPr/>
          <p:nvPr/>
        </p:nvSpPr>
        <p:spPr>
          <a:xfrm>
            <a:off x="1084611" y="19462960"/>
            <a:ext cx="6186046" cy="37233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77AECDF-8D4D-1989-A759-692C27C49408}"/>
              </a:ext>
            </a:extLst>
          </p:cNvPr>
          <p:cNvSpPr/>
          <p:nvPr/>
        </p:nvSpPr>
        <p:spPr>
          <a:xfrm>
            <a:off x="973419" y="14185627"/>
            <a:ext cx="6802385" cy="44434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F68FF09-2A55-D0C1-A835-6BC5A5D58C37}"/>
              </a:ext>
            </a:extLst>
          </p:cNvPr>
          <p:cNvSpPr/>
          <p:nvPr/>
        </p:nvSpPr>
        <p:spPr>
          <a:xfrm>
            <a:off x="794446" y="5253311"/>
            <a:ext cx="11445875" cy="2231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40228" y="258962"/>
            <a:ext cx="3181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9419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Гусева Д.Д.  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973419" y="909847"/>
            <a:ext cx="170986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ПРОИЗВОДСТВО ИЗДЕЛИЙ ИЗ ПОЛИЭФИРНЫХ СТЕКЛОПЛАСТИКОВ МЕТОДОМ </a:t>
            </a:r>
            <a:r>
              <a:rPr lang="en-US" sz="4800" b="1" dirty="0">
                <a:solidFill>
                  <a:srgbClr val="7030A0"/>
                </a:solidFill>
              </a:rPr>
              <a:t>RTM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0297" name="Прямоуг. 2"/>
          <p:cNvSpPr>
            <a:spLocks noChangeArrowheads="1"/>
          </p:cNvSpPr>
          <p:nvPr/>
        </p:nvSpPr>
        <p:spPr bwMode="auto">
          <a:xfrm>
            <a:off x="0" y="0"/>
            <a:ext cx="21242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00" name="Прямоугольник 26"/>
          <p:cNvSpPr>
            <a:spLocks noChangeArrowheads="1"/>
          </p:cNvSpPr>
          <p:nvPr/>
        </p:nvSpPr>
        <p:spPr bwMode="auto">
          <a:xfrm>
            <a:off x="943911" y="8083375"/>
            <a:ext cx="8578850" cy="1200329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7030A0"/>
                </a:solidFill>
              </a:rPr>
              <a:t>Стеклопластик</a:t>
            </a:r>
            <a:r>
              <a:rPr lang="ru-RU" sz="2400" dirty="0"/>
              <a:t> представляет собой композиционный материал</a:t>
            </a:r>
            <a:r>
              <a:rPr lang="en-US" sz="2400" dirty="0"/>
              <a:t>,</a:t>
            </a:r>
            <a:r>
              <a:rPr lang="ru-RU" sz="2400" dirty="0"/>
              <a:t> состоящий из синтетического связующего и стеклянного наполнителя. </a:t>
            </a:r>
          </a:p>
        </p:txBody>
      </p:sp>
      <p:sp>
        <p:nvSpPr>
          <p:cNvPr id="10312" name="Прямоуг. 30"/>
          <p:cNvSpPr>
            <a:spLocks noChangeArrowheads="1"/>
          </p:cNvSpPr>
          <p:nvPr/>
        </p:nvSpPr>
        <p:spPr bwMode="auto">
          <a:xfrm>
            <a:off x="0" y="0"/>
            <a:ext cx="21242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5" name="Прямоуг. 34"/>
          <p:cNvSpPr>
            <a:spLocks noChangeArrowheads="1"/>
          </p:cNvSpPr>
          <p:nvPr/>
        </p:nvSpPr>
        <p:spPr bwMode="auto">
          <a:xfrm>
            <a:off x="0" y="0"/>
            <a:ext cx="21242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6" name="Прямоугольник 1035"/>
          <p:cNvSpPr/>
          <p:nvPr/>
        </p:nvSpPr>
        <p:spPr>
          <a:xfrm>
            <a:off x="1270000" y="3162400"/>
            <a:ext cx="114458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9419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Руководитель: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М.В.Минина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9349" y="3684687"/>
            <a:ext cx="14610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419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Тверской государственный университет, кафедра неорганической и аналитической химии</a:t>
            </a:r>
          </a:p>
          <a:p>
            <a:pPr defTabSz="29419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E-mail: dascha.darinadolche@yandex.ru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374" name="Рисунок 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496" y="522288"/>
            <a:ext cx="2836948" cy="10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38"/>
          <p:cNvSpPr>
            <a:spLocks noChangeArrowheads="1"/>
          </p:cNvSpPr>
          <p:nvPr/>
        </p:nvSpPr>
        <p:spPr bwMode="auto">
          <a:xfrm>
            <a:off x="0" y="0"/>
            <a:ext cx="21242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EFDB2-8049-4D03-98C0-08C59C536FC8}"/>
              </a:ext>
            </a:extLst>
          </p:cNvPr>
          <p:cNvSpPr txBox="1"/>
          <p:nvPr/>
        </p:nvSpPr>
        <p:spPr>
          <a:xfrm>
            <a:off x="1620169" y="474520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Цель работы: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ABF20-71E6-4C11-88F6-8E682CA4E40E}"/>
              </a:ext>
            </a:extLst>
          </p:cNvPr>
          <p:cNvSpPr txBox="1"/>
          <p:nvPr/>
        </p:nvSpPr>
        <p:spPr>
          <a:xfrm>
            <a:off x="2227958" y="5836720"/>
            <a:ext cx="857885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Изучение производства изделий из полиэфирных стеклопластиков методом технология пропитки под давлением. 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82E2874-C7C6-495B-A568-55DAB0C8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252872"/>
              </p:ext>
            </p:extLst>
          </p:nvPr>
        </p:nvGraphicFramePr>
        <p:xfrm>
          <a:off x="8368836" y="13926293"/>
          <a:ext cx="12595758" cy="203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8043127" imgH="1237317" progId="ChemDraw.Document.6.0">
                  <p:embed/>
                </p:oleObj>
              </mc:Choice>
              <mc:Fallback>
                <p:oleObj name="CS ChemDraw Drawing" r:id="rId5" imgW="8043127" imgH="12373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68836" y="13926293"/>
                        <a:ext cx="12595758" cy="2036302"/>
                      </a:xfrm>
                      <a:prstGeom prst="rect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055EEB-5870-4128-811A-233938E67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836" y="16483194"/>
            <a:ext cx="12051859" cy="327139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A030A17-5FF8-4278-BE6A-213A15F052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9" y="3912954"/>
            <a:ext cx="12533795" cy="5757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6C9B15-DA00-97FB-8261-47EDCF2D6AE9}"/>
              </a:ext>
            </a:extLst>
          </p:cNvPr>
          <p:cNvSpPr txBox="1"/>
          <p:nvPr/>
        </p:nvSpPr>
        <p:spPr>
          <a:xfrm>
            <a:off x="1416822" y="14534860"/>
            <a:ext cx="60094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7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производстве стеклопластика методом РТМ из этих видов смол наиболее часто используется ортофталевая полиэфирная смола. Проведен синтез ортофталевого олигомера. В реакцию поликонденсации вступает ортофталевая кислота с двухатомным спиртом бутен -2 – диол - 1,4. Стирол участвует как растворитель. Мономер имеет две функциональные группы образуется линейный полимер.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5FFA18-4ABF-618D-AB1B-D3A638176D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63212" y="9898387"/>
            <a:ext cx="5947485" cy="2775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D2DF93-C996-8692-6D51-3F93537A27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9681" y="9561619"/>
            <a:ext cx="5606161" cy="37217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6B60BA-87EA-08B1-706C-306D3E9EC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419" y="9592893"/>
            <a:ext cx="5104913" cy="38256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41F07B-5D78-0B52-059D-CABF7BA61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8836" y="20196049"/>
            <a:ext cx="8212767" cy="431942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7157D6-EB1E-A6D1-4D67-AF7D7DEAF6D1}"/>
              </a:ext>
            </a:extLst>
          </p:cNvPr>
          <p:cNvSpPr txBox="1"/>
          <p:nvPr/>
        </p:nvSpPr>
        <p:spPr>
          <a:xfrm>
            <a:off x="1416822" y="19930847"/>
            <a:ext cx="56704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7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Производство стеклопластика не требует крупных вложений, а получаемые изделия отличаются высокой прочностью, гибкостью, теплоизоляционными и диэлектрическими свойствами.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497</TotalTime>
  <Words>166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Franklin Gothic Book</vt:lpstr>
      <vt:lpstr>Franklin Gothic Medium</vt:lpstr>
      <vt:lpstr>Times New Roman</vt:lpstr>
      <vt:lpstr>Wingdings 2</vt:lpstr>
      <vt:lpstr>Трек</vt:lpstr>
      <vt:lpstr>CS ChemDraw Drawing</vt:lpstr>
      <vt:lpstr>Презентация PowerPoint</vt:lpstr>
    </vt:vector>
  </TitlesOfParts>
  <Company>Home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Daria Guseva</cp:lastModifiedBy>
  <cp:revision>104</cp:revision>
  <cp:lastPrinted>2010-03-22T20:54:04Z</cp:lastPrinted>
  <dcterms:created xsi:type="dcterms:W3CDTF">2010-03-21T08:55:43Z</dcterms:created>
  <dcterms:modified xsi:type="dcterms:W3CDTF">2024-03-22T18:51:20Z</dcterms:modified>
</cp:coreProperties>
</file>