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24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3205" y="3350457"/>
            <a:ext cx="16518850" cy="178421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5434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3205" y="21192649"/>
            <a:ext cx="16518850" cy="7467886"/>
          </a:xfrm>
        </p:spPr>
        <p:txBody>
          <a:bodyPr>
            <a:normAutofit/>
          </a:bodyPr>
          <a:lstStyle>
            <a:lvl1pPr marL="0" indent="0" algn="l">
              <a:buNone/>
              <a:defRPr sz="4677" baseline="0">
                <a:solidFill>
                  <a:schemeClr val="tx1">
                    <a:lumMod val="85000"/>
                  </a:schemeClr>
                </a:solidFill>
              </a:defRPr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677"/>
            </a:lvl3pPr>
            <a:lvl4pPr marL="3207487" indent="0" algn="ctr">
              <a:buNone/>
              <a:defRPr sz="4677"/>
            </a:lvl4pPr>
            <a:lvl5pPr marL="4276649" indent="0" algn="ctr">
              <a:buNone/>
              <a:defRPr sz="4677"/>
            </a:lvl5pPr>
            <a:lvl6pPr marL="5345811" indent="0" algn="ctr">
              <a:buNone/>
              <a:defRPr sz="4677"/>
            </a:lvl6pPr>
            <a:lvl7pPr marL="6414973" indent="0" algn="ctr">
              <a:buNone/>
              <a:defRPr sz="4677"/>
            </a:lvl7pPr>
            <a:lvl8pPr marL="7484135" indent="0" algn="ctr">
              <a:buNone/>
              <a:defRPr sz="4677"/>
            </a:lvl8pPr>
            <a:lvl9pPr marL="8553298" indent="0" algn="ctr">
              <a:buNone/>
              <a:defRPr sz="467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01886" cy="30275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092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8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169010" y="1681956"/>
            <a:ext cx="4343549" cy="260352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6478" y="1681956"/>
            <a:ext cx="13565237" cy="260352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205" y="3350457"/>
            <a:ext cx="16518850" cy="1784219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15434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205" y="21192649"/>
            <a:ext cx="16518850" cy="7467886"/>
          </a:xfrm>
        </p:spPr>
        <p:txBody>
          <a:bodyPr anchor="t">
            <a:normAutofit/>
          </a:bodyPr>
          <a:lstStyle>
            <a:lvl1pPr marL="0" indent="0">
              <a:buNone/>
              <a:defRPr sz="46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69162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2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801886" cy="30275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80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3205" y="8073397"/>
            <a:ext cx="7858482" cy="19209340"/>
          </a:xfrm>
        </p:spPr>
        <p:txBody>
          <a:bodyPr/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45272" y="8073397"/>
            <a:ext cx="7858482" cy="19209340"/>
          </a:xfrm>
        </p:spPr>
        <p:txBody>
          <a:bodyPr/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81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205" y="7580656"/>
            <a:ext cx="7858482" cy="322935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209" b="0">
                <a:solidFill>
                  <a:schemeClr val="tx2"/>
                </a:solidFill>
              </a:defRPr>
            </a:lvl1pPr>
            <a:lvl2pPr marL="1069162" indent="0">
              <a:buNone/>
              <a:defRPr sz="4209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3205" y="11069789"/>
            <a:ext cx="7858482" cy="16177903"/>
          </a:xfrm>
        </p:spPr>
        <p:txBody>
          <a:bodyPr/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755963" y="7580656"/>
            <a:ext cx="7869174" cy="3229356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4209" b="0" kern="1200" spc="23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2138324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68"/>
              </a:spcAft>
              <a:buClr>
                <a:schemeClr val="accent1"/>
              </a:buClr>
              <a:buSzPct val="8000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45272" y="11069789"/>
            <a:ext cx="7858482" cy="16177903"/>
          </a:xfrm>
        </p:spPr>
        <p:txBody>
          <a:bodyPr/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1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2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54"/>
            <a:ext cx="5613202" cy="7064203"/>
          </a:xfrm>
        </p:spPr>
        <p:txBody>
          <a:bodyPr anchor="b">
            <a:normAutofit/>
          </a:bodyPr>
          <a:lstStyle>
            <a:lvl1pPr>
              <a:defRPr sz="6548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0061" y="3027522"/>
            <a:ext cx="10662113" cy="24220170"/>
          </a:xfrm>
        </p:spPr>
        <p:txBody>
          <a:bodyPr/>
          <a:lstStyle>
            <a:lvl1pPr>
              <a:defRPr sz="4209"/>
            </a:lvl1pPr>
            <a:lvl2pPr>
              <a:defRPr sz="3742"/>
            </a:lvl2pPr>
            <a:lvl3pPr>
              <a:defRPr sz="3274"/>
            </a:lvl3pPr>
            <a:lvl4pPr>
              <a:defRPr sz="3274"/>
            </a:lvl4pPr>
            <a:lvl5pPr>
              <a:defRPr sz="3274"/>
            </a:lvl5pPr>
            <a:lvl6pPr>
              <a:defRPr sz="3274"/>
            </a:lvl6pPr>
            <a:lvl7pPr>
              <a:defRPr sz="3274"/>
            </a:lvl7pPr>
            <a:lvl8pPr>
              <a:defRPr sz="3274"/>
            </a:lvl8pPr>
            <a:lvl9pPr>
              <a:defRPr sz="327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269458"/>
            <a:ext cx="5613202" cy="16819567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1871"/>
              </a:spcBef>
              <a:buNone/>
              <a:defRPr sz="3040"/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2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538214"/>
            <a:ext cx="19806583" cy="7736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772" y="23210997"/>
            <a:ext cx="17507843" cy="4036695"/>
          </a:xfrm>
        </p:spPr>
        <p:txBody>
          <a:bodyPr anchor="b">
            <a:normAutofit/>
          </a:bodyPr>
          <a:lstStyle>
            <a:lvl1pPr>
              <a:defRPr sz="6548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7"/>
            <a:ext cx="19806583" cy="22642058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7483">
                <a:solidFill>
                  <a:schemeClr val="bg1"/>
                </a:solidFill>
              </a:defRPr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772" y="26966882"/>
            <a:ext cx="17507843" cy="26355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871"/>
              </a:spcBef>
              <a:buNone/>
              <a:defRPr sz="3040">
                <a:solidFill>
                  <a:schemeClr val="bg1">
                    <a:lumMod val="85000"/>
                  </a:schemeClr>
                </a:solidFill>
              </a:defRPr>
            </a:lvl1pPr>
            <a:lvl2pPr marL="1069162" indent="0">
              <a:buNone/>
              <a:defRPr sz="2806"/>
            </a:lvl2pPr>
            <a:lvl3pPr marL="2138324" indent="0">
              <a:buNone/>
              <a:defRPr sz="2339"/>
            </a:lvl3pPr>
            <a:lvl4pPr marL="3207487" indent="0">
              <a:buNone/>
              <a:defRPr sz="2105"/>
            </a:lvl4pPr>
            <a:lvl5pPr marL="4276649" indent="0">
              <a:buNone/>
              <a:defRPr sz="2105"/>
            </a:lvl5pPr>
            <a:lvl6pPr marL="5345811" indent="0">
              <a:buNone/>
              <a:defRPr sz="2105"/>
            </a:lvl6pPr>
            <a:lvl7pPr marL="6414973" indent="0">
              <a:buNone/>
              <a:defRPr sz="2105"/>
            </a:lvl7pPr>
            <a:lvl8pPr marL="7484135" indent="0">
              <a:buNone/>
              <a:defRPr sz="2105"/>
            </a:lvl8pPr>
            <a:lvl9pPr marL="8553298" indent="0">
              <a:buNone/>
              <a:defRPr sz="21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3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86300" y="0"/>
            <a:ext cx="1710690" cy="3027521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13205" y="1614678"/>
            <a:ext cx="16999982" cy="58518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205" y="8073397"/>
            <a:ext cx="15075456" cy="1920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6336759" y="4893866"/>
            <a:ext cx="8409777" cy="64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5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6635066-9161-49D4-AF8E-539365B14666}" type="datetimeFigureOut">
              <a:rPr lang="ru-RU" smtClean="0"/>
              <a:t>03.03.2024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2636450" y="18349517"/>
            <a:ext cx="15810389" cy="64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5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739759" y="27247698"/>
            <a:ext cx="1603772" cy="2621049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7483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511D2C1-645A-4E3A-9424-0125A54D0D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2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9354" kern="1200" spc="-117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665" indent="-427665" algn="l" defTabSz="2138324" rtl="0" eaLnBrk="1" latinLnBrk="0" hangingPunct="1">
        <a:lnSpc>
          <a:spcPct val="95000"/>
        </a:lnSpc>
        <a:spcBef>
          <a:spcPts val="3274"/>
        </a:spcBef>
        <a:spcAft>
          <a:spcPts val="468"/>
        </a:spcAft>
        <a:buClr>
          <a:schemeClr val="accent1"/>
        </a:buClr>
        <a:buSzPct val="80000"/>
        <a:buFont typeface="Arial" pitchFamily="34" charset="0"/>
        <a:buChar char="•"/>
        <a:defRPr sz="4209" kern="1200" spc="23" baseline="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427665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742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710660" indent="-427665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352157" indent="-427665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993654" indent="-427665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741600" indent="-534581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4443150" indent="-534581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5144700" indent="-534581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5846250" indent="-534581" algn="l" defTabSz="2138324" rtl="0" eaLnBrk="1" latinLnBrk="0" hangingPunct="1">
        <a:lnSpc>
          <a:spcPct val="90000"/>
        </a:lnSpc>
        <a:spcBef>
          <a:spcPts val="702"/>
        </a:spcBef>
        <a:spcAft>
          <a:spcPts val="702"/>
        </a:spcAft>
        <a:buClr>
          <a:schemeClr val="accent1"/>
        </a:buClr>
        <a:buFont typeface="Wingdings 2" pitchFamily="18" charset="2"/>
        <a:buChar char=""/>
        <a:defRPr sz="3274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1739" y="494945"/>
            <a:ext cx="17395371" cy="5724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ионоселективного электрода для анализа </a:t>
            </a:r>
            <a:r>
              <a:rPr lang="ru-RU" sz="4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Цефазолин — Википедия"/>
          <p:cNvSpPr>
            <a:spLocks noChangeAspect="1" noChangeArrowheads="1"/>
          </p:cNvSpPr>
          <p:nvPr/>
        </p:nvSpPr>
        <p:spPr bwMode="auto">
          <a:xfrm>
            <a:off x="7418387" y="8897144"/>
            <a:ext cx="1280085" cy="1280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23420" y="716899"/>
            <a:ext cx="1011298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Варзар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>
                <a:solidFill>
                  <a:schemeClr val="bg1"/>
                </a:solidFill>
              </a:rPr>
              <a:t>.</a:t>
            </a:r>
          </a:p>
          <a:p>
            <a:pPr lvl="0" algn="ctr">
              <a:lnSpc>
                <a:spcPct val="150000"/>
              </a:lnSpc>
            </a:pPr>
            <a:r>
              <a:rPr lang="ru-RU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М.В. Минина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</a:p>
          <a:p>
            <a:pPr lvl="0" algn="ctr">
              <a:lnSpc>
                <a:spcPct val="150000"/>
              </a:lnSpc>
            </a:pP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неорганической и аналитической химии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3064" y="3729204"/>
            <a:ext cx="19586459" cy="303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>
              <a:lnSpc>
                <a:spcPct val="150000"/>
              </a:lnSpc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 – является антибиотиком кислотного типа, представляет собой полусинтетический цефалоспориновый антибиотик второго поколения, применяем для лечения и профилактики ряда 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бактериальных инфекций</a:t>
            </a:r>
            <a:r>
              <a:rPr lang="ru-RU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использование в клинической практике отличается эффективностью в качестве лечебного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3196455" y="15578631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585" y="6643730"/>
            <a:ext cx="4804685" cy="342033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273064" y="10313992"/>
            <a:ext cx="14653946" cy="1486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95" algn="just">
              <a:lnSpc>
                <a:spcPct val="150000"/>
              </a:lnSpc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Потенциометрические методы основаны на использовании ионоселективных электродов (ИСЭ), соответственно отличаются эффективностью и простотой анализа. Применение данного метода для определения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описано в литературе, поэтому целью настоящей работы явилось создание ИСЭ для его определения, изучение его потенциометрических характеристик и разработка методики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ионометрического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определения антибиотика в готовых лекарственных формах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5209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работе использовали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цефуроксим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фосфорно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молибденовую кислоту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(ФМК)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ч.д.а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поливинилхлорид (ПВХ) марки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С-70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х.ч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циклогексонон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ч.д.а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дибутилфталат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(ДБФ).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Электродноактивное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вещество (ЭАВ) получали добавлением к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0.07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 раствору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цефуроксима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0,016 М раствора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фосфорно-молибденовой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кислоты (ФМК) до полного выпадение осадка. </a:t>
            </a:r>
          </a:p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Пленочные селективные мембраны с поливинилхлоридной матрицей на основе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цефуроксима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ФМК имели состав: к ЭАВ — 0.01 г добавляли 20 мл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циклогексанона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1 капля ДБФ, нагревали до 60 ºС и при перемешивании небольшими порциями добавляли порциями 0.98 г ПВХ. После высыхания электроды перед работой вымачивали в растворе 0,01 М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цефуроксима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течении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суток</a:t>
            </a:r>
          </a:p>
          <a:p>
            <a:pPr indent="457200" algn="just"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определения электродных характеристик использовали электрохимическую ячейку: 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04985"/>
              </p:ext>
            </p:extLst>
          </p:nvPr>
        </p:nvGraphicFramePr>
        <p:xfrm>
          <a:off x="2491739" y="25295832"/>
          <a:ext cx="17975692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4079">
                  <a:extLst>
                    <a:ext uri="{9D8B030D-6E8A-4147-A177-3AD203B41FA5}">
                      <a16:colId xmlns:a16="http://schemas.microsoft.com/office/drawing/2014/main" val="2843076253"/>
                    </a:ext>
                  </a:extLst>
                </a:gridCol>
                <a:gridCol w="3458521">
                  <a:extLst>
                    <a:ext uri="{9D8B030D-6E8A-4147-A177-3AD203B41FA5}">
                      <a16:colId xmlns:a16="http://schemas.microsoft.com/office/drawing/2014/main" val="1962489178"/>
                    </a:ext>
                  </a:extLst>
                </a:gridCol>
                <a:gridCol w="3039662">
                  <a:extLst>
                    <a:ext uri="{9D8B030D-6E8A-4147-A177-3AD203B41FA5}">
                      <a16:colId xmlns:a16="http://schemas.microsoft.com/office/drawing/2014/main" val="3613208892"/>
                    </a:ext>
                  </a:extLst>
                </a:gridCol>
                <a:gridCol w="3902823">
                  <a:extLst>
                    <a:ext uri="{9D8B030D-6E8A-4147-A177-3AD203B41FA5}">
                      <a16:colId xmlns:a16="http://schemas.microsoft.com/office/drawing/2014/main" val="87179456"/>
                    </a:ext>
                  </a:extLst>
                </a:gridCol>
                <a:gridCol w="3377687">
                  <a:extLst>
                    <a:ext uri="{9D8B030D-6E8A-4147-A177-3AD203B41FA5}">
                      <a16:colId xmlns:a16="http://schemas.microsoft.com/office/drawing/2014/main" val="3836586128"/>
                    </a:ext>
                  </a:extLst>
                </a:gridCol>
                <a:gridCol w="1108406">
                  <a:extLst>
                    <a:ext uri="{9D8B030D-6E8A-4147-A177-3AD203B41FA5}">
                      <a16:colId xmlns:a16="http://schemas.microsoft.com/office/drawing/2014/main" val="2181190482"/>
                    </a:ext>
                  </a:extLst>
                </a:gridCol>
                <a:gridCol w="984514">
                  <a:extLst>
                    <a:ext uri="{9D8B030D-6E8A-4147-A177-3AD203B41FA5}">
                      <a16:colId xmlns:a16="http://schemas.microsoft.com/office/drawing/2014/main" val="2730191491"/>
                    </a:ext>
                  </a:extLst>
                </a:gridCol>
              </a:tblGrid>
              <a:tr h="1334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AgCl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 М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р-р </a:t>
                      </a: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цефуроксима</a:t>
                      </a: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+ 0.1 М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р-р </a:t>
                      </a: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KCl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Ионоселек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тивная</a:t>
                      </a: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мембрана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Исследуемый раствор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Насыщенный раствор </a:t>
                      </a: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KCl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AgCl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</a:t>
                      </a:r>
                      <a:endParaRPr lang="ru-RU" sz="3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506752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273064" y="27535421"/>
            <a:ext cx="194816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ходе работы был проведен элементный анализ состава и такие характеристики как: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интервал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линейности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крутизна электродной функции, время отклика, рабочий интервал значений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Определение </a:t>
            </a:r>
            <a:r>
              <a:rPr lang="ru-RU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готовых лекарственных формах показало работоспособность созданного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ИСЭ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2317" y="9879829"/>
            <a:ext cx="791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 Структурная формула молекулы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757" y="6573466"/>
            <a:ext cx="7386720" cy="324960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486549" y="27050839"/>
            <a:ext cx="10949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Схема 1. Электрохимическая ячейка для определения электродных характерист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243432" y="21408492"/>
            <a:ext cx="51401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ИСЭ с откликом на ион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цефуроксима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из ПВХ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токоотвод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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ионселективная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мембрана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43432" y="10746378"/>
            <a:ext cx="4616091" cy="1035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7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237</TotalTime>
  <Words>337</Words>
  <Application>Microsoft Office PowerPoint</Application>
  <PresentationFormat>Произвольный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Century Schoolbook</vt:lpstr>
      <vt:lpstr>Symbol</vt:lpstr>
      <vt:lpstr>Times New Roman</vt:lpstr>
      <vt:lpstr>Wingdings 2</vt:lpstr>
      <vt:lpstr>View</vt:lpstr>
      <vt:lpstr>Создание ионоселективного электрода для анализа цефуроксима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Минина Мария Владимировна</dc:creator>
  <cp:lastModifiedBy>HappyPC</cp:lastModifiedBy>
  <cp:revision>38</cp:revision>
  <dcterms:created xsi:type="dcterms:W3CDTF">2022-03-09T11:10:08Z</dcterms:created>
  <dcterms:modified xsi:type="dcterms:W3CDTF">2024-03-03T17:25:23Z</dcterms:modified>
</cp:coreProperties>
</file>