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2094" y="-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Дарья Васильева" userId="688ac04f30ba8edd" providerId="LiveId" clId="{70025828-1497-4368-896A-6CAC0D0F9DB8}"/>
    <pc:docChg chg="undo redo custSel addSld modSld modMainMaster modNotesMaster">
      <pc:chgData name="Дарья Васильева" userId="688ac04f30ba8edd" providerId="LiveId" clId="{70025828-1497-4368-896A-6CAC0D0F9DB8}" dt="2024-03-24T07:58:32.608" v="2943"/>
      <pc:docMkLst>
        <pc:docMk/>
      </pc:docMkLst>
      <pc:sldChg chg="addSp delSp modSp new mod modNotes">
        <pc:chgData name="Дарья Васильева" userId="688ac04f30ba8edd" providerId="LiveId" clId="{70025828-1497-4368-896A-6CAC0D0F9DB8}" dt="2024-03-24T07:58:32.608" v="2943"/>
        <pc:sldMkLst>
          <pc:docMk/>
          <pc:sldMk cId="3319680971" sldId="256"/>
        </pc:sldMkLst>
        <pc:spChg chg="mod">
          <ac:chgData name="Дарья Васильева" userId="688ac04f30ba8edd" providerId="LiveId" clId="{70025828-1497-4368-896A-6CAC0D0F9DB8}" dt="2024-03-22T14:08:26.435" v="2275" actId="1035"/>
          <ac:spMkLst>
            <pc:docMk/>
            <pc:sldMk cId="3319680971" sldId="256"/>
            <ac:spMk id="2" creationId="{73FDC1AB-1E70-4406-88A3-1507E6C05437}"/>
          </ac:spMkLst>
        </pc:spChg>
        <pc:spChg chg="mod">
          <ac:chgData name="Дарья Васильева" userId="688ac04f30ba8edd" providerId="LiveId" clId="{70025828-1497-4368-896A-6CAC0D0F9DB8}" dt="2024-03-24T07:53:21.682" v="2941" actId="20577"/>
          <ac:spMkLst>
            <pc:docMk/>
            <pc:sldMk cId="3319680971" sldId="256"/>
            <ac:spMk id="3" creationId="{67BD8809-5D06-4657-A347-65CE95BBA2CD}"/>
          </ac:spMkLst>
        </pc:spChg>
        <pc:spChg chg="add del mod">
          <ac:chgData name="Дарья Васильева" userId="688ac04f30ba8edd" providerId="LiveId" clId="{70025828-1497-4368-896A-6CAC0D0F9DB8}" dt="2024-03-22T11:17:18.450" v="42"/>
          <ac:spMkLst>
            <pc:docMk/>
            <pc:sldMk cId="3319680971" sldId="256"/>
            <ac:spMk id="6" creationId="{16B835C2-BE4E-4DE8-89B8-54BCF04A1484}"/>
          </ac:spMkLst>
        </pc:spChg>
        <pc:graphicFrameChg chg="add del mod">
          <ac:chgData name="Дарья Васильева" userId="688ac04f30ba8edd" providerId="LiveId" clId="{70025828-1497-4368-896A-6CAC0D0F9DB8}" dt="2024-03-22T11:17:18.450" v="42"/>
          <ac:graphicFrameMkLst>
            <pc:docMk/>
            <pc:sldMk cId="3319680971" sldId="256"/>
            <ac:graphicFrameMk id="5" creationId="{A23D3109-ECBC-4A63-876F-F5243C3ABF0B}"/>
          </ac:graphicFrameMkLst>
        </pc:graphicFrameChg>
        <pc:graphicFrameChg chg="add del mod">
          <ac:chgData name="Дарья Васильева" userId="688ac04f30ba8edd" providerId="LiveId" clId="{70025828-1497-4368-896A-6CAC0D0F9DB8}" dt="2024-03-22T12:42:55.314" v="69" actId="478"/>
          <ac:graphicFrameMkLst>
            <pc:docMk/>
            <pc:sldMk cId="3319680971" sldId="256"/>
            <ac:graphicFrameMk id="7" creationId="{C041777D-8D90-46CB-A9E3-E65566226CDD}"/>
          </ac:graphicFrameMkLst>
        </pc:graphicFrameChg>
        <pc:graphicFrameChg chg="add mod">
          <ac:chgData name="Дарья Васильева" userId="688ac04f30ba8edd" providerId="LiveId" clId="{70025828-1497-4368-896A-6CAC0D0F9DB8}" dt="2024-03-24T07:58:32.608" v="2943"/>
          <ac:graphicFrameMkLst>
            <pc:docMk/>
            <pc:sldMk cId="3319680971" sldId="256"/>
            <ac:graphicFrameMk id="8" creationId="{7FEFCAD7-E9F7-4C1B-AC21-915E81D0C54E}"/>
          </ac:graphicFrameMkLst>
        </pc:graphicFrameChg>
        <pc:graphicFrameChg chg="add mod modGraphic">
          <ac:chgData name="Дарья Васильева" userId="688ac04f30ba8edd" providerId="LiveId" clId="{70025828-1497-4368-896A-6CAC0D0F9DB8}" dt="2024-03-22T14:08:35.083" v="2300" actId="1036"/>
          <ac:graphicFrameMkLst>
            <pc:docMk/>
            <pc:sldMk cId="3319680971" sldId="256"/>
            <ac:graphicFrameMk id="9" creationId="{05254844-1BBE-41E8-8775-18D824E38007}"/>
          </ac:graphicFrameMkLst>
        </pc:graphicFrameChg>
        <pc:picChg chg="add mod">
          <ac:chgData name="Дарья Васильева" userId="688ac04f30ba8edd" providerId="LiveId" clId="{70025828-1497-4368-896A-6CAC0D0F9DB8}" dt="2024-03-22T12:58:30.679" v="128" actId="1076"/>
          <ac:picMkLst>
            <pc:docMk/>
            <pc:sldMk cId="3319680971" sldId="256"/>
            <ac:picMk id="4" creationId="{93AECE11-9C75-4B85-B246-3106A72CCFBD}"/>
          </ac:picMkLst>
        </pc:picChg>
      </pc:sldChg>
      <pc:sldMasterChg chg="addSldLayout modSldLayout">
        <pc:chgData name="Дарья Васильева" userId="688ac04f30ba8edd" providerId="LiveId" clId="{70025828-1497-4368-896A-6CAC0D0F9DB8}" dt="2024-03-22T12:56:02.711" v="86"/>
        <pc:sldMasterMkLst>
          <pc:docMk/>
          <pc:sldMasterMk cId="1713459332" sldId="2147483648"/>
        </pc:sldMasterMkLst>
        <pc:sldLayoutChg chg="modSp add">
          <pc:chgData name="Дарья Васильева" userId="688ac04f30ba8edd" providerId="LiveId" clId="{70025828-1497-4368-896A-6CAC0D0F9DB8}" dt="2024-03-22T12:56:02.711" v="86"/>
          <pc:sldLayoutMkLst>
            <pc:docMk/>
            <pc:sldMasterMk cId="1713459332" sldId="2147483648"/>
            <pc:sldLayoutMk cId="2254320775" sldId="2147483649"/>
          </pc:sldLayoutMkLst>
          <pc:spChg chg="mod">
            <ac:chgData name="Дарья Васильева" userId="688ac04f30ba8edd" providerId="LiveId" clId="{70025828-1497-4368-896A-6CAC0D0F9DB8}" dt="2024-03-22T12:56:02.711" v="86"/>
            <ac:spMkLst>
              <pc:docMk/>
              <pc:sldMasterMk cId="1713459332" sldId="2147483648"/>
              <pc:sldLayoutMk cId="2254320775" sldId="2147483649"/>
              <ac:spMk id="2" creationId="{BA0E4715-B9E0-4B02-A12C-474AB3340E2A}"/>
            </ac:spMkLst>
          </pc:spChg>
          <pc:spChg chg="mod">
            <ac:chgData name="Дарья Васильева" userId="688ac04f30ba8edd" providerId="LiveId" clId="{70025828-1497-4368-896A-6CAC0D0F9DB8}" dt="2024-03-22T12:56:02.711" v="86"/>
            <ac:spMkLst>
              <pc:docMk/>
              <pc:sldMasterMk cId="1713459332" sldId="2147483648"/>
              <pc:sldLayoutMk cId="2254320775" sldId="2147483649"/>
              <ac:spMk id="3" creationId="{1E034D51-BA23-40E7-8289-966D7C715639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D5B7D-3733-43F7-B196-361F65E13AAF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4DA03-501E-48CF-BDB2-FB592EFF2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17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4DA03-501E-48CF-BDB2-FB592EFF25F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0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90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2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9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1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42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1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5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1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4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FDC1AB-1E70-4406-88A3-1507E6C05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590" y="77108"/>
            <a:ext cx="5561743" cy="1857828"/>
          </a:xfrm>
        </p:spPr>
        <p:txBody>
          <a:bodyPr>
            <a:noAutofit/>
          </a:bodyPr>
          <a:lstStyle/>
          <a:p>
            <a:pPr marL="3572" indent="-3572">
              <a:lnSpc>
                <a:spcPct val="112000"/>
              </a:lnSpc>
              <a:spcBef>
                <a:spcPts val="338"/>
              </a:spcBef>
              <a:spcAft>
                <a:spcPts val="338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Васильева Дарья Владимировна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</a:br>
            <a:r>
              <a:rPr lang="ru-RU" sz="1400" b="1" kern="1600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ВЛИЯНИЕ КАТАЛИЗАТОРА НА ПРОЦЕСС АЦИЛИРОВАНИЯ НЕОНОЛА 9-12</a:t>
            </a:r>
            <a:br>
              <a:rPr lang="ru-RU" sz="1400" b="1" kern="1600" dirty="0">
                <a:solidFill>
                  <a:srgbClr val="000000"/>
                </a:solidFill>
                <a:latin typeface="Cambria" panose="02040503050406030204" pitchFamily="18" charset="0"/>
                <a:ea typeface="MS Gothic" panose="020B0609070205080204" pitchFamily="49" charset="-128"/>
              </a:rPr>
            </a:br>
            <a:br>
              <a:rPr lang="ru-RU" sz="1400" b="1" kern="1600" dirty="0">
                <a:solidFill>
                  <a:srgbClr val="000000"/>
                </a:solidFill>
                <a:latin typeface="Cambria" panose="02040503050406030204" pitchFamily="18" charset="0"/>
                <a:ea typeface="MS Gothic" panose="020B0609070205080204" pitchFamily="49" charset="-128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Научный руководитель: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Темникова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С.А.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Тверской государственный университет, кафедра органической химии</a:t>
            </a:r>
            <a:endParaRPr lang="ru-RU" sz="1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BD8809-5D06-4657-A347-65CE95BBA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61" y="2165350"/>
            <a:ext cx="6556952" cy="9698717"/>
          </a:xfrm>
        </p:spPr>
        <p:txBody>
          <a:bodyPr>
            <a:noAutofit/>
          </a:bodyPr>
          <a:lstStyle/>
          <a:p>
            <a:pPr marL="3572" indent="253249" algn="just">
              <a:lnSpc>
                <a:spcPct val="112000"/>
              </a:lnSpc>
            </a:pP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Димерные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поверхностно-активные вещества являются довольно интересными объектами с теоретической и практической сторон. Их уникальные свойства заключаются в проявлении более высокой поверхностной активности по сравнению с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мономерными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аналогами, обычно на порядок или несколько. Также эти вещества склонны к образованию агрегатов различных форм, в зависимости от состава молекул и концентрации растворов. Наименее изученными соединениями являются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димерные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ПАВ неионогенного характера.</a:t>
            </a:r>
          </a:p>
          <a:p>
            <a:pPr marL="3572" indent="253249" algn="just">
              <a:lnSpc>
                <a:spcPct val="112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Удобно осуществлять «димеризацию»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мономерных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звеньев, в качестве которых выступают исходные молекулы неионогенных ПАВ, с помощью реакции ацилирования. Ранее уже были получены серии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димерных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ПАВ с различными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спейсерными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фрагментами и хвостовыми группами посредством этого метода. В данной работе затрагивается вопрос модифицирования методики с целью улучшения качества конечного продукта и сокращения времени реакции.</a:t>
            </a:r>
          </a:p>
          <a:p>
            <a:pPr marL="3572" indent="253249" algn="just">
              <a:lnSpc>
                <a:spcPct val="112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Рассматриваемый способ получения подразумевает: 1) использование двухосновной карбоновой кислоты как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ацилирующего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агента, она же определяет строение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мостичного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фрагмента; 2)  применение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оксиэтилированного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спирта как мономера, подвергающегося ацилированию; 3) введение катализатора для ускорения процесса. Ниже представлена схема ацилирования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неонола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9-12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глутаровой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кислотой и образующееся производное – эфир.</a:t>
            </a:r>
          </a:p>
          <a:p>
            <a:pPr marL="3572" indent="253249" algn="just">
              <a:lnSpc>
                <a:spcPct val="112000"/>
              </a:lnSpc>
            </a:pP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Yu Mincho" panose="02020400000000000000" pitchFamily="18" charset="-128"/>
            </a:endParaRPr>
          </a:p>
          <a:p>
            <a:pPr marL="3572" indent="253249" algn="just">
              <a:lnSpc>
                <a:spcPct val="112000"/>
              </a:lnSpc>
            </a:pP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Yu Mincho" panose="02020400000000000000" pitchFamily="18" charset="-128"/>
            </a:endParaRPr>
          </a:p>
          <a:p>
            <a:pPr marL="3572" indent="253249" algn="just">
              <a:lnSpc>
                <a:spcPct val="112000"/>
              </a:lnSpc>
            </a:pP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Yu Mincho" panose="02020400000000000000" pitchFamily="18" charset="-128"/>
            </a:endParaRPr>
          </a:p>
          <a:p>
            <a:pPr marL="3572" indent="253249" algn="just">
              <a:lnSpc>
                <a:spcPct val="112000"/>
              </a:lnSpc>
            </a:pP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Yu Mincho" panose="02020400000000000000" pitchFamily="18" charset="-128"/>
            </a:endParaRPr>
          </a:p>
          <a:p>
            <a:pPr marL="3572" indent="253249" algn="just">
              <a:lnSpc>
                <a:spcPct val="112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Наиболее часто используемыми катализаторами при осуществлении ацилирования спиртов с помощью карбоновых кислот являются сильные протонные кислоты, такие как: серная,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п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-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толуолсульфокислота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. Однако также могут использоваться соединения титана. </a:t>
            </a:r>
          </a:p>
          <a:p>
            <a:pPr marL="3572" indent="253249" algn="just">
              <a:lnSpc>
                <a:spcPct val="112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Целью данной работы являлось сравнение каталитической активности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п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-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толуолсульфокислоты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и диоксида титана в реакции ацилирования различными двухосновными карбоновыми кислотами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оксиэтилированного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спирта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неонола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9-12. Применение диоксида титана также подразумевало азеотропное высушивание для удаления образующейся воды из реакционной смеси.</a:t>
            </a:r>
          </a:p>
          <a:p>
            <a:pPr marL="3572" indent="253249" algn="just">
              <a:lnSpc>
                <a:spcPct val="112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Было показано, что стандартное проведение реакции в присутствии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п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-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толуолсульфокислоты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позволяет успешно получать продукты замещения по обеим карбоксильным группам, что представлено в таблице ниже.</a:t>
            </a:r>
          </a:p>
          <a:p>
            <a:pPr marL="3572" indent="253249" algn="just">
              <a:lnSpc>
                <a:spcPct val="112000"/>
              </a:lnSpc>
            </a:pP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Yu Mincho" panose="02020400000000000000" pitchFamily="18" charset="-128"/>
            </a:endParaRPr>
          </a:p>
          <a:p>
            <a:pPr marL="3572" indent="253249" algn="just">
              <a:lnSpc>
                <a:spcPct val="112000"/>
              </a:lnSpc>
            </a:pP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Yu Mincho" panose="02020400000000000000" pitchFamily="18" charset="-128"/>
            </a:endParaRPr>
          </a:p>
          <a:p>
            <a:pPr marL="3572" indent="253249" algn="just">
              <a:lnSpc>
                <a:spcPct val="112000"/>
              </a:lnSpc>
              <a:spcBef>
                <a:spcPts val="338"/>
              </a:spcBef>
            </a:pP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Yu Mincho" panose="02020400000000000000" pitchFamily="18" charset="-128"/>
            </a:endParaRPr>
          </a:p>
          <a:p>
            <a:pPr marL="3572" indent="253249" algn="just">
              <a:lnSpc>
                <a:spcPct val="112000"/>
              </a:lnSpc>
              <a:spcBef>
                <a:spcPts val="338"/>
              </a:spcBef>
            </a:pP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Yu Mincho" panose="02020400000000000000" pitchFamily="18" charset="-128"/>
            </a:endParaRPr>
          </a:p>
          <a:p>
            <a:pPr marL="3572" indent="253249" algn="just">
              <a:lnSpc>
                <a:spcPct val="112000"/>
              </a:lnSpc>
              <a:spcBef>
                <a:spcPts val="338"/>
              </a:spcBef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Напротив, в случае использования диоксида титана результаты синтезов оказались отличными от ожидаемых. Взаимодействие карбоновой кислоты и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неонола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 9-12 в присутствии диоксида титана и толуола подразумевало образование воды в качестве побочного продукта и соответственно отгонку азеотропной смеси воды с толуолом в насадку Дина-Старка, но на практике не было отмечено выделения соответствующей смеси. Предположительно это объясняется химическим взаимодействием толуола с одним из компонентов реакционной смеси.</a:t>
            </a:r>
          </a:p>
          <a:p>
            <a:pPr marL="3572" indent="253249">
              <a:lnSpc>
                <a:spcPct val="112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</a:rPr>
              <a:t> </a:t>
            </a:r>
          </a:p>
          <a:p>
            <a:pPr marL="3572" indent="253249" algn="just">
              <a:lnSpc>
                <a:spcPct val="112000"/>
              </a:lnSpc>
            </a:pP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Yu Mincho" panose="02020400000000000000" pitchFamily="18" charset="-128"/>
            </a:endParaRPr>
          </a:p>
          <a:p>
            <a:pPr algn="l"/>
            <a:endParaRPr lang="ru-RU" sz="1200" dirty="0"/>
          </a:p>
        </p:txBody>
      </p:sp>
      <p:pic>
        <p:nvPicPr>
          <p:cNvPr id="4" name="Picture 68" descr="https://yt3.googleusercontent.com/ytc/AL5GRJXACCWVKuJS-GNqv_AazAnIUI2DcuYvtfedSlFE6w=s900-c-k-c0x00ffffff-no-rj">
            <a:extLst>
              <a:ext uri="{FF2B5EF4-FFF2-40B4-BE49-F238E27FC236}">
                <a16:creationId xmlns:a16="http://schemas.microsoft.com/office/drawing/2014/main" id="{93AECE11-9C75-4B85-B246-3106A72CCF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9" t="7585" r="11653" b="3158"/>
          <a:stretch/>
        </p:blipFill>
        <p:spPr bwMode="auto">
          <a:xfrm>
            <a:off x="159560" y="422187"/>
            <a:ext cx="823030" cy="9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7FEFCAD7-E9F7-4C1B-AC21-915E81D0C5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159458"/>
              </p:ext>
            </p:extLst>
          </p:nvPr>
        </p:nvGraphicFramePr>
        <p:xfrm>
          <a:off x="322703" y="5701665"/>
          <a:ext cx="6212594" cy="131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4" imgW="10800000" imgH="2291040" progId="ACD.ChemSketch.20">
                  <p:embed/>
                </p:oleObj>
              </mc:Choice>
              <mc:Fallback>
                <p:oleObj name="ChemSketch" r:id="rId4" imgW="10800000" imgH="2291040" progId="ACD.ChemSketch.20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7FEFCAD7-E9F7-4C1B-AC21-915E81D0C5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03" y="5701665"/>
                        <a:ext cx="6212594" cy="1316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05254844-1BBE-41E8-8775-18D824E38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250894"/>
              </p:ext>
            </p:extLst>
          </p:nvPr>
        </p:nvGraphicFramePr>
        <p:xfrm>
          <a:off x="471487" y="9553321"/>
          <a:ext cx="5915025" cy="9657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85677">
                  <a:extLst>
                    <a:ext uri="{9D8B030D-6E8A-4147-A177-3AD203B41FA5}">
                      <a16:colId xmlns:a16="http://schemas.microsoft.com/office/drawing/2014/main" val="1223440778"/>
                    </a:ext>
                  </a:extLst>
                </a:gridCol>
                <a:gridCol w="2485677">
                  <a:extLst>
                    <a:ext uri="{9D8B030D-6E8A-4147-A177-3AD203B41FA5}">
                      <a16:colId xmlns:a16="http://schemas.microsoft.com/office/drawing/2014/main" val="163041858"/>
                    </a:ext>
                  </a:extLst>
                </a:gridCol>
                <a:gridCol w="943671">
                  <a:extLst>
                    <a:ext uri="{9D8B030D-6E8A-4147-A177-3AD203B41FA5}">
                      <a16:colId xmlns:a16="http://schemas.microsoft.com/office/drawing/2014/main" val="2914830824"/>
                    </a:ext>
                  </a:extLst>
                </a:gridCol>
              </a:tblGrid>
              <a:tr h="234040">
                <a:tc gridSpan="2">
                  <a:txBody>
                    <a:bodyPr/>
                    <a:lstStyle/>
                    <a:p>
                      <a:pPr marL="6350" marR="179705" indent="-6350" algn="ctr">
                        <a:lnSpc>
                          <a:spcPct val="150000"/>
                        </a:lnSpc>
                        <a:spcAft>
                          <a:spcPts val="75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Исходные соединения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6482" marR="664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350" marR="179705" indent="-6350" algn="r">
                        <a:lnSpc>
                          <a:spcPct val="150000"/>
                        </a:lnSpc>
                        <a:spcAft>
                          <a:spcPts val="75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Выход, %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6482" marR="6648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8354786"/>
                  </a:ext>
                </a:extLst>
              </a:tr>
              <a:tr h="131646">
                <a:tc>
                  <a:txBody>
                    <a:bodyPr/>
                    <a:lstStyle/>
                    <a:p>
                      <a:pPr marL="6350" marR="179705" indent="-6350" algn="ctr">
                        <a:lnSpc>
                          <a:spcPct val="150000"/>
                        </a:lnSpc>
                        <a:spcAft>
                          <a:spcPts val="75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Оксиэтилированный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спирт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6482" marR="664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350" marR="179705" indent="-6350" algn="ctr">
                        <a:lnSpc>
                          <a:spcPct val="150000"/>
                        </a:lnSpc>
                        <a:spcAft>
                          <a:spcPts val="75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Ацилирующий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агент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6482" marR="6648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602803"/>
                  </a:ext>
                </a:extLst>
              </a:tr>
              <a:tr h="234040">
                <a:tc rowSpan="2">
                  <a:txBody>
                    <a:bodyPr/>
                    <a:lstStyle/>
                    <a:p>
                      <a:pPr marL="6350" marR="179705" indent="-6350" algn="ctr">
                        <a:lnSpc>
                          <a:spcPct val="150000"/>
                        </a:lnSpc>
                        <a:spcAft>
                          <a:spcPts val="75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Неонол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9-12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6482" marR="664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350" marR="179705" indent="-6350" algn="ctr">
                        <a:lnSpc>
                          <a:spcPct val="150000"/>
                        </a:lnSpc>
                        <a:spcAft>
                          <a:spcPts val="75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Ацетондикарбоновая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кислота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6482" marR="6648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350" marR="179705" indent="-6350" algn="ctr">
                        <a:lnSpc>
                          <a:spcPct val="150000"/>
                        </a:lnSpc>
                        <a:spcAft>
                          <a:spcPts val="75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6482" marR="6648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9898861"/>
                  </a:ext>
                </a:extLst>
              </a:tr>
              <a:tr h="234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179705" indent="-6350" algn="ctr">
                        <a:lnSpc>
                          <a:spcPct val="150000"/>
                        </a:lnSpc>
                        <a:spcAft>
                          <a:spcPts val="75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Глутаровая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кислота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6482" marR="6648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350" marR="179705" indent="-6350" algn="ctr">
                        <a:lnSpc>
                          <a:spcPct val="150000"/>
                        </a:lnSpc>
                        <a:spcAft>
                          <a:spcPts val="75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6482" marR="6648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8191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6809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387</Words>
  <Application>Microsoft Office PowerPoint</Application>
  <PresentationFormat>Широкоэкранный</PresentationFormat>
  <Paragraphs>27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Тема Office</vt:lpstr>
      <vt:lpstr>ACD/ChemSketch</vt:lpstr>
      <vt:lpstr>Васильева Дарья Владимировна ВЛИЯНИЕ КАТАЛИЗАТОРА НА ПРОЦЕСС АЦИЛИРОВАНИЯ НЕОНОЛА 9-12  Научный руководитель: Темникова С.А. Тверской государственный университет, кафедра органической химии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Васильева Дарья Владимировна ВЛИЯНИЕ КАТАЛИЗАТОРА НА ПРОЦЕСС АЦИЛИРОВАНИЯ НЕОНОЛА 9-12  Научный руководитель: Темникова С.А. Тверской государственный университет, кафедра органической химии</dc:title>
  <dc:creator>Дарья Васильева</dc:creator>
  <cp:lastModifiedBy>Дарья Васильева</cp:lastModifiedBy>
  <cp:revision>11</cp:revision>
  <dcterms:created xsi:type="dcterms:W3CDTF">2024-03-22T11:09:58Z</dcterms:created>
  <dcterms:modified xsi:type="dcterms:W3CDTF">2024-03-24T08:16:49Z</dcterms:modified>
</cp:coreProperties>
</file>