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ru-RU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442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8" y="3606"/>
      </p:cViewPr>
      <p:guideLst>
        <p:guide orient="horz" pos="11442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5505430" y="1212606"/>
            <a:ext cx="4812030" cy="2583610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9341" y="1212606"/>
            <a:ext cx="14079643" cy="2583610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9410" y="12833949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9340" y="7065331"/>
            <a:ext cx="9445837" cy="199833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871623" y="7065331"/>
            <a:ext cx="9445837" cy="199833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69340" y="9602678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864198" y="9602678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1" y="1205592"/>
            <a:ext cx="7036110" cy="513077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61645" y="1205595"/>
            <a:ext cx="11955815" cy="25843119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9341" y="6336368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963" y="21195983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91963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191963" y="23698289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340" y="7065331"/>
            <a:ext cx="19248120" cy="19983383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9340" y="28065054"/>
            <a:ext cx="4990254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307157" y="28065054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5327207" y="28065054"/>
            <a:ext cx="4990254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emf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8" descr="https://yt3.googleusercontent.com/ytc/AL5GRJXACCWVKuJS-GNqv_AazAnIUI2DcuYvtfedSlFE6w=s900-c-k-c0x00ffffff-no-rj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9" t="7585" r="11653" b="3158"/>
          <a:stretch/>
        </p:blipFill>
        <p:spPr bwMode="auto">
          <a:xfrm>
            <a:off x="244247" y="391501"/>
            <a:ext cx="1764408" cy="208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34457" y="263541"/>
            <a:ext cx="18470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Кафтанов А.Д.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Руководитель: Журавлев О.Е.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Тверской государственный университет, кафедра органической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химии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706" y="1661516"/>
            <a:ext cx="213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ТЕРМИЧЕСКАЯ СТАБИЛЬНОСТЬ ЖЕЛЕЗОСОДЕРЖАЩИХ ИОННЫХ ЖИДКОСТЕЙ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10132625" y="2314656"/>
            <a:ext cx="1091079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Ионные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жидкости (ИЖ) – органические соединения, состоящие из органического катиона и органического или неорганического аниона с температурой плавления ниже 100°С. Число ИЖ очень велико, благодаря большому количеству подходящих комбинаций катионов и анионов, этим объясняется большое разнообразие их свойств и возможностей для применения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От термической стабильности зависит диапазон температур, в котором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могут ИЖ.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Целью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работы являлось получение железосодержащих ионных жидкостей на основе четвертичных солей аммония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пиридиния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изучение их термической стабильности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воздухе.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447" y="2880017"/>
            <a:ext cx="7786828" cy="19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5098" y="4921867"/>
            <a:ext cx="9667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Рис.1. Схема синтеза ионных жидкостей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-C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-C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-C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-C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</a:rPr>
              <a:t>33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2877565" y="6679922"/>
            <a:ext cx="15667081" cy="7335398"/>
            <a:chOff x="437558" y="6486332"/>
            <a:chExt cx="15667081" cy="7335398"/>
          </a:xfrm>
        </p:grpSpPr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558" y="6623008"/>
              <a:ext cx="7570374" cy="6173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5" name="Группа 24"/>
            <p:cNvGrpSpPr/>
            <p:nvPr/>
          </p:nvGrpSpPr>
          <p:grpSpPr>
            <a:xfrm>
              <a:off x="1217973" y="6486332"/>
              <a:ext cx="14886666" cy="7335398"/>
              <a:chOff x="3772979" y="6474397"/>
              <a:chExt cx="14886666" cy="7335398"/>
            </a:xfrm>
          </p:grpSpPr>
          <p:grpSp>
            <p:nvGrpSpPr>
              <p:cNvPr id="19" name="Группа 18"/>
              <p:cNvGrpSpPr/>
              <p:nvPr/>
            </p:nvGrpSpPr>
            <p:grpSpPr>
              <a:xfrm>
                <a:off x="3772979" y="6474397"/>
                <a:ext cx="14886666" cy="6429151"/>
                <a:chOff x="1126451" y="10315441"/>
                <a:chExt cx="14641525" cy="6151216"/>
              </a:xfrm>
            </p:grpSpPr>
            <p:grpSp>
              <p:nvGrpSpPr>
                <p:cNvPr id="15" name="Группа 14"/>
                <p:cNvGrpSpPr/>
                <p:nvPr/>
              </p:nvGrpSpPr>
              <p:grpSpPr>
                <a:xfrm>
                  <a:off x="1126451" y="10315441"/>
                  <a:ext cx="5902243" cy="5317983"/>
                  <a:chOff x="1126451" y="10315441"/>
                  <a:chExt cx="5902243" cy="5317983"/>
                </a:xfrm>
              </p:grpSpPr>
              <p:pic>
                <p:nvPicPr>
                  <p:cNvPr id="1027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244140" y="10315441"/>
                    <a:ext cx="3784554" cy="305085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1126451" y="15110204"/>
                    <a:ext cx="463588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2800" dirty="0" smtClean="0">
                        <a:latin typeface="Times New Roman" pitchFamily="18" charset="0"/>
                        <a:cs typeface="Times New Roman" pitchFamily="18" charset="0"/>
                      </a:rPr>
                      <a:t>а)</a:t>
                    </a:r>
                    <a:endParaRPr lang="ru-RU" sz="28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17" name="Группа 16"/>
                <p:cNvGrpSpPr/>
                <p:nvPr/>
              </p:nvGrpSpPr>
              <p:grpSpPr>
                <a:xfrm>
                  <a:off x="8101112" y="10462392"/>
                  <a:ext cx="7666864" cy="6004265"/>
                  <a:chOff x="11307456" y="10353374"/>
                  <a:chExt cx="7666864" cy="6004265"/>
                </a:xfrm>
              </p:grpSpPr>
              <p:pic>
                <p:nvPicPr>
                  <p:cNvPr id="1031" name="Picture 7"/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1307456" y="10353374"/>
                    <a:ext cx="7666864" cy="60042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pic>
                <p:nvPicPr>
                  <p:cNvPr id="1034" name="Picture 10"/>
                  <p:cNvPicPr>
                    <a:picLocks noChangeAspect="1" noChangeArrowheads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4231215" y="10504374"/>
                    <a:ext cx="3456384" cy="283787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2061552" y="15205731"/>
                    <a:ext cx="487634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ru-RU" sz="2800" dirty="0">
                        <a:latin typeface="Times New Roman" pitchFamily="18" charset="0"/>
                        <a:cs typeface="Times New Roman" pitchFamily="18" charset="0"/>
                      </a:rPr>
                      <a:t>б)</a:t>
                    </a:r>
                    <a:endParaRPr lang="ru-RU" sz="2800" dirty="0"/>
                  </a:p>
                </p:txBody>
              </p:sp>
            </p:grpSp>
          </p:grpSp>
          <p:grpSp>
            <p:nvGrpSpPr>
              <p:cNvPr id="22" name="Группа 21"/>
              <p:cNvGrpSpPr/>
              <p:nvPr/>
            </p:nvGrpSpPr>
            <p:grpSpPr>
              <a:xfrm>
                <a:off x="6194533" y="12902574"/>
                <a:ext cx="9419781" cy="907221"/>
                <a:chOff x="926173" y="16450248"/>
                <a:chExt cx="9264664" cy="868002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926173" y="16591954"/>
                  <a:ext cx="8845222" cy="382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2000" dirty="0" smtClean="0">
                      <a:latin typeface="Times New Roman" pitchFamily="18" charset="0"/>
                      <a:cs typeface="Times New Roman" pitchFamily="18" charset="0"/>
                    </a:rPr>
                    <a:t>Рис.2. Спектры в видимой области: а)</a:t>
                  </a:r>
                  <a:r>
                    <a:rPr lang="en-US" sz="20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ru-RU" sz="20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000" dirty="0" smtClean="0">
                      <a:latin typeface="Times New Roman" pitchFamily="18" charset="0"/>
                      <a:cs typeface="Times New Roman" pitchFamily="18" charset="0"/>
                    </a:rPr>
                    <a:t>                              </a:t>
                  </a:r>
                  <a:r>
                    <a:rPr lang="ru-RU" sz="2000" dirty="0" smtClean="0">
                      <a:latin typeface="Times New Roman" pitchFamily="18" charset="0"/>
                      <a:cs typeface="Times New Roman" pitchFamily="18" charset="0"/>
                    </a:rPr>
                    <a:t>        </a:t>
                  </a:r>
                  <a:r>
                    <a:rPr lang="en-US" sz="2000" dirty="0" smtClean="0">
                      <a:latin typeface="Times New Roman" pitchFamily="18" charset="0"/>
                      <a:cs typeface="Times New Roman" pitchFamily="18" charset="0"/>
                    </a:rPr>
                    <a:t> ,</a:t>
                  </a:r>
                  <a:r>
                    <a:rPr lang="ru-RU" sz="2000" dirty="0" smtClean="0">
                      <a:latin typeface="Times New Roman" pitchFamily="18" charset="0"/>
                      <a:cs typeface="Times New Roman" pitchFamily="18" charset="0"/>
                    </a:rPr>
                    <a:t> б) </a:t>
                  </a:r>
                  <a:endParaRPr lang="ru-RU" sz="2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pic>
              <p:nvPicPr>
                <p:cNvPr id="1030" name="Picture 6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4018" y="16591954"/>
                  <a:ext cx="2530280" cy="500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35" name="Picture 11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01965" y="16450248"/>
                  <a:ext cx="2188872" cy="8680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</p:grpSp>
      <p:sp>
        <p:nvSpPr>
          <p:cNvPr id="9" name="TextBox 8"/>
          <p:cNvSpPr txBox="1"/>
          <p:nvPr/>
        </p:nvSpPr>
        <p:spPr>
          <a:xfrm>
            <a:off x="434188" y="5374704"/>
            <a:ext cx="20553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Строение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всех полученных ИЖ подтверждено данными ИК-спектроскопии и спектроскопии в видимой области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Полосы поглощения в видимой области соответствуют полосам поглощения для аниона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ru-RU" sz="20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из литературных источников(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628, 650, 671,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713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733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877565" y="14015320"/>
            <a:ext cx="15767017" cy="6276256"/>
            <a:chOff x="3341405" y="13611382"/>
            <a:chExt cx="15767017" cy="6276256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3341405" y="13611382"/>
              <a:ext cx="7763480" cy="5043103"/>
              <a:chOff x="10981433" y="17293633"/>
              <a:chExt cx="7635638" cy="4825087"/>
            </a:xfrm>
          </p:grpSpPr>
          <p:pic>
            <p:nvPicPr>
              <p:cNvPr id="1036" name="Picture 12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81433" y="17293633"/>
                <a:ext cx="7635638" cy="48250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4" name="TextBox 33"/>
              <p:cNvSpPr txBox="1"/>
              <p:nvPr/>
            </p:nvSpPr>
            <p:spPr>
              <a:xfrm>
                <a:off x="11535733" y="21044643"/>
                <a:ext cx="4635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а)</a:t>
                </a:r>
                <a:endParaRPr lang="ru-RU" sz="2800" dirty="0"/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6733111" y="18886379"/>
              <a:ext cx="8033023" cy="1001259"/>
              <a:chOff x="4465208" y="25325251"/>
              <a:chExt cx="7900742" cy="957974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4465208" y="25552771"/>
                <a:ext cx="7734080" cy="382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Рис.3. ИК спектры: а)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                    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б) 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41" name="Picture 6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41222" y="25543375"/>
                <a:ext cx="2638445" cy="5217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2" name="Picture 11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50190" y="25325251"/>
                <a:ext cx="2415760" cy="9579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77043" y="13687110"/>
              <a:ext cx="8131379" cy="50455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11623005" y="17645718"/>
              <a:ext cx="4957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б)</a:t>
              </a:r>
              <a:endParaRPr lang="ru-RU" sz="2800" dirty="0"/>
            </a:p>
          </p:txBody>
        </p:sp>
      </p:grpSp>
      <p:pic>
        <p:nvPicPr>
          <p:cNvPr id="49" name="Picture 1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741" y="20496926"/>
            <a:ext cx="8922197" cy="5767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1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5642" y="20528988"/>
            <a:ext cx="5414504" cy="528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5354" y="20525512"/>
            <a:ext cx="5414504" cy="525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2011937" y="25791851"/>
            <a:ext cx="8007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Рис.4. Термограммы исследованных ионных жидкостей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30537" y="20096816"/>
            <a:ext cx="8436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Таблица. Данные термического анализа исследованных ионных жидкостей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80599" y="26877291"/>
            <a:ext cx="173208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Выводы: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Установлено, что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бромтрихлорферраты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пиридиния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обладают большей термической стабильностью на воздухе по сравнению с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бромтрихлорферратами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аммония. Показано, что среди исследованных ИЖ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трихлорбромферраты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N-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бутилпиридиния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триэтилбутиламмония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обладают наибольшей термической стабильностью</a:t>
            </a:r>
          </a:p>
        </p:txBody>
      </p:sp>
    </p:spTree>
    <p:extLst>
      <p:ext uri="{BB962C8B-B14F-4D97-AF65-F5344CB8AC3E}">
        <p14:creationId xmlns:p14="http://schemas.microsoft.com/office/powerpoint/2010/main" val="40968085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161</Words>
  <Application>Microsoft Office PowerPoint</Application>
  <PresentationFormat>Произвольный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Кафтанов</dc:creator>
  <cp:lastModifiedBy>компьютер</cp:lastModifiedBy>
  <cp:revision>14</cp:revision>
  <dcterms:created xsi:type="dcterms:W3CDTF">2024-03-22T08:09:08Z</dcterms:created>
  <dcterms:modified xsi:type="dcterms:W3CDTF">2024-03-24T16:56:47Z</dcterms:modified>
</cp:coreProperties>
</file>