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50" r:id="rId1"/>
  </p:sldMasterIdLst>
  <p:notesMasterIdLst>
    <p:notesMasterId r:id="rId3"/>
  </p:notesMasterIdLst>
  <p:sldIdLst>
    <p:sldId id="256" r:id="rId2"/>
  </p:sldIdLst>
  <p:sldSz cx="21383625" cy="3027521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8502"/>
    <p:restoredTop sz="94620"/>
  </p:normalViewPr>
  <p:slideViewPr>
    <p:cSldViewPr snapToGrid="0">
      <p:cViewPr>
        <p:scale>
          <a:sx n="30" d="100"/>
          <a:sy n="30" d="100"/>
        </p:scale>
        <p:origin x="3498" y="-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7093F418-8387-6A0E-2D64-4D22054BBF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518F0B08-6AFC-2947-F4FD-EC1F45324E3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1DD3031-E4FF-784B-ABB0-B84449DC052F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xmlns="" id="{0C09B107-73E7-97A0-2C65-8E1B326A2DB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xmlns="" id="{678228E4-F605-C1AB-9226-80BAE11B9D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251FFC0-03CC-EA93-2A80-F612B842AB1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0166407-FE7B-811B-F452-AED7EDB85F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4B64B64-ADE9-F744-8B6D-BE6FD139D2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179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2478088" rtl="0" fontAlgn="base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1238250" algn="l" defTabSz="2478088" rtl="0" fontAlgn="base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2478088" algn="l" defTabSz="2478088" rtl="0" fontAlgn="base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3717925" algn="l" defTabSz="2478088" rtl="0" fontAlgn="base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4957763" algn="l" defTabSz="2478088" rtl="0" fontAlgn="base">
      <a:spcBef>
        <a:spcPct val="30000"/>
      </a:spcBef>
      <a:spcAft>
        <a:spcPct val="0"/>
      </a:spcAft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7634" y="10536481"/>
            <a:ext cx="16228357" cy="7266051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Ctr="1"/>
          <a:lstStyle>
            <a:lvl1pPr algn="ctr">
              <a:defRPr sz="8185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7120" y="19214669"/>
            <a:ext cx="11929390" cy="5473615"/>
          </a:xfrm>
          <a:noFill/>
        </p:spPr>
        <p:txBody>
          <a:bodyPr/>
          <a:lstStyle>
            <a:lvl1pPr marL="0" indent="0" algn="ctr">
              <a:buNone/>
              <a:defRPr sz="444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069162" indent="0" algn="ctr">
              <a:buNone/>
              <a:defRPr sz="4443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983070-5577-AACB-D4ED-13B8B9FEE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FF78E-AA61-724D-B3D1-962B6C9CFE7F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98C99FC-3867-0A61-C4B9-EED0897D2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A68AA9-2D83-CBD8-E2BC-93A4A4A52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A95A5-028F-5A46-A2D2-3E2407E0C9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27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1C3F4F1-088E-0010-4FB8-1A3B585F2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99492-D88D-294A-9F4A-63B6AF481D84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945A9E-7966-A74C-A2C5-D1F6C2349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A9B5A6-A7A1-A7B8-826F-E9887619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6A659-AF5C-4241-99E2-EE349E5037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599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176747" y="4137613"/>
            <a:ext cx="2464743" cy="219999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55806" y="4137613"/>
            <a:ext cx="11028969" cy="219999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EAC974E-2E3F-7070-BD34-DC7C3E965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C2E2F-BB17-4D49-BB75-F7D2D1DD4B1C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3D50377-711B-EE4C-1022-4C596FC38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6707BC9-9768-352E-861C-F30C1970B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A45BA-2E69-6844-B5CF-D0A0D54202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97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6C08BA-700F-5DE8-138D-2CC4A50B3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9DCFE-11FA-254E-8AA1-798FFBDCA77F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56B2452-0ABE-C850-D34F-CED43B79D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5A80AC-C7B0-E260-5E4E-009A6574D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217DC-E093-2148-9781-14B71508ED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07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7419" y="10536481"/>
            <a:ext cx="16230171" cy="7266051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Ctr="1"/>
          <a:lstStyle>
            <a:lvl1pPr>
              <a:defRPr sz="8185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7120" y="19214320"/>
            <a:ext cx="11929390" cy="5584810"/>
          </a:xfrm>
        </p:spPr>
        <p:txBody>
          <a:bodyPr anchor="t" anchorCtr="1"/>
          <a:lstStyle>
            <a:lvl1pPr marL="0" indent="0">
              <a:buNone/>
              <a:defRPr sz="4443">
                <a:solidFill>
                  <a:schemeClr val="tx1"/>
                </a:solidFill>
              </a:defRPr>
            </a:lvl1pPr>
            <a:lvl2pPr marL="1069162" indent="0">
              <a:buNone/>
              <a:defRPr sz="4443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A7A3DE6-4FB9-528F-84AB-B39C97273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3BDC1-FF43-CC4A-BC1B-32AAB4209132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5CF367A-BCBE-694B-0B4A-D0C538915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BAA36A5-C697-CECA-5D70-0DDBAD86A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40301-31D9-CC41-9C15-10FBAECD6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243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7633" y="11645865"/>
            <a:ext cx="7689179" cy="1369395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6812" y="11645865"/>
            <a:ext cx="7695009" cy="1369395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E048B999-555C-61B5-96C4-26153BF6C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25A59-6F24-B443-8AD1-A1DFF0DD383D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1DA6166D-F701-046D-0127-E6954179A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61D8CBE5-5793-4C6D-9273-425CC4B5B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6809A-CDCC-4D42-8A6D-CCDA9296B5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140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7632" y="10212849"/>
            <a:ext cx="7689181" cy="3108251"/>
          </a:xfrm>
        </p:spPr>
        <p:txBody>
          <a:bodyPr anchor="b" anchorCtr="1"/>
          <a:lstStyle>
            <a:lvl1pPr marL="0" indent="0" algn="ctr">
              <a:buNone/>
              <a:defRPr sz="4443" b="0" cap="all" spc="234" baseline="0">
                <a:solidFill>
                  <a:schemeClr val="tx2"/>
                </a:solidFill>
              </a:defRPr>
            </a:lvl1pPr>
            <a:lvl2pPr marL="1069162" indent="0">
              <a:buNone/>
              <a:defRPr sz="4443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77632" y="13876139"/>
            <a:ext cx="7689181" cy="114636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6812" y="13876139"/>
            <a:ext cx="7695009" cy="11463684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1116812" y="10212849"/>
            <a:ext cx="7695009" cy="3108251"/>
          </a:xfrm>
        </p:spPr>
        <p:txBody>
          <a:bodyPr anchor="b" anchorCtr="1"/>
          <a:lstStyle>
            <a:lvl1pPr marL="0" indent="0" algn="ctr">
              <a:buNone/>
              <a:defRPr sz="4443" b="0" cap="all" spc="234" baseline="0">
                <a:solidFill>
                  <a:schemeClr val="tx2"/>
                </a:solidFill>
              </a:defRPr>
            </a:lvl1pPr>
            <a:lvl2pPr marL="1069162" indent="0">
              <a:buNone/>
              <a:defRPr sz="4443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AC6B63F9-62A8-0936-3AE3-F136335247A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CEBC3-ABB8-BB4D-965D-7217C53FE18C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041110-F877-B341-8076-90FE9BEBF4F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93F71030-2156-783F-4E2A-D86E01A99BA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13ADD-CC55-5B40-B201-8927F8CEEB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277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6EA02894-E153-6F25-087F-A0F20CC0B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C15DF-3E6B-E147-819E-C474A5F7E394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5DF1E2FF-D95E-E77A-B05E-41B3DA160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4A29DFB6-5D22-6261-12F2-D89E5EF40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141C8-9A61-3F4D-B442-F105272AB3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235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AC8FA841-DDDD-67E3-EBB4-19E286F80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B3DA3-1D13-764F-92C9-C5F4C19674AB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F0AFE534-D78A-EC3C-04C5-F4448068F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8853E09B-5EE4-6E4B-16AB-AF25CD4E6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C519B-AF61-D74B-A1DF-1090B00F93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92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5">
            <a:extLst>
              <a:ext uri="{FF2B5EF4-FFF2-40B4-BE49-F238E27FC236}">
                <a16:creationId xmlns:a16="http://schemas.microsoft.com/office/drawing/2014/main" xmlns="" id="{002F7E92-F506-F2F7-8BF0-D4DBE4589DD7}"/>
              </a:ext>
            </a:extLst>
          </p:cNvPr>
          <p:cNvSpPr/>
          <p:nvPr/>
        </p:nvSpPr>
        <p:spPr>
          <a:xfrm>
            <a:off x="10691813" y="0"/>
            <a:ext cx="10691812" cy="302752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11" y="9905572"/>
            <a:ext cx="7695191" cy="5039234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Ctr="1"/>
          <a:lstStyle>
            <a:lvl1pPr>
              <a:defRPr sz="4911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14453" y="3552292"/>
            <a:ext cx="8446532" cy="23170630"/>
          </a:xfrm>
        </p:spPr>
        <p:txBody>
          <a:bodyPr/>
          <a:lstStyle>
            <a:lvl1pPr>
              <a:defRPr sz="4443">
                <a:solidFill>
                  <a:schemeClr val="tx1"/>
                </a:solidFill>
              </a:defRPr>
            </a:lvl1pPr>
            <a:lvl2pPr>
              <a:defRPr sz="3742">
                <a:solidFill>
                  <a:schemeClr val="tx1"/>
                </a:solidFill>
              </a:defRPr>
            </a:lvl2pPr>
            <a:lvl3pPr>
              <a:defRPr sz="3742">
                <a:solidFill>
                  <a:schemeClr val="tx1"/>
                </a:solidFill>
              </a:defRPr>
            </a:lvl3pPr>
            <a:lvl4pPr>
              <a:defRPr sz="3742">
                <a:solidFill>
                  <a:schemeClr val="tx1"/>
                </a:solidFill>
              </a:defRPr>
            </a:lvl4pPr>
            <a:lvl5pPr>
              <a:defRPr sz="3742">
                <a:solidFill>
                  <a:schemeClr val="tx1"/>
                </a:solidFill>
              </a:defRPr>
            </a:lvl5pPr>
            <a:lvl6pPr>
              <a:defRPr sz="3742"/>
            </a:lvl6pPr>
            <a:lvl7pPr>
              <a:defRPr sz="3742"/>
            </a:lvl7pPr>
            <a:lvl8pPr>
              <a:defRPr sz="3742"/>
            </a:lvl8pPr>
            <a:lvl9pPr>
              <a:defRPr sz="3742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8080" y="15671409"/>
            <a:ext cx="6655653" cy="9685755"/>
          </a:xfrm>
        </p:spPr>
        <p:txBody>
          <a:bodyPr anchor="t" anchorCtr="1"/>
          <a:lstStyle>
            <a:lvl1pPr marL="0" indent="0" algn="ctr">
              <a:buNone/>
              <a:defRPr sz="3508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8">
            <a:extLst>
              <a:ext uri="{FF2B5EF4-FFF2-40B4-BE49-F238E27FC236}">
                <a16:creationId xmlns:a16="http://schemas.microsoft.com/office/drawing/2014/main" xmlns="" id="{7D9230B5-117B-3759-A8FA-F92B9A96A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195C5-3F60-7C45-A655-8F159307ED2E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7" name="Footer Placeholder 9">
            <a:extLst>
              <a:ext uri="{FF2B5EF4-FFF2-40B4-BE49-F238E27FC236}">
                <a16:creationId xmlns:a16="http://schemas.microsoft.com/office/drawing/2014/main" xmlns="" id="{983E5382-1CE4-3AAE-7055-1C46238D7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98600" y="27530425"/>
            <a:ext cx="8901113" cy="1412875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xmlns="" id="{D276940D-3511-1FBF-B781-5D87D1FE3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70366-3C6E-9643-A716-6795BED738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919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6854" y="9905566"/>
            <a:ext cx="7698105" cy="5045869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Ctr="1">
            <a:noAutofit/>
          </a:bodyPr>
          <a:lstStyle>
            <a:lvl1pPr>
              <a:defRPr sz="4911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691813" y="0"/>
            <a:ext cx="10702507" cy="30275213"/>
          </a:xfrm>
          <a:solidFill>
            <a:schemeClr val="bg1"/>
          </a:solidFill>
        </p:spPr>
        <p:txBody>
          <a:bodyPr anchor="t"/>
          <a:lstStyle>
            <a:lvl1pPr marL="0" indent="0">
              <a:buNone/>
              <a:defRPr sz="7483">
                <a:solidFill>
                  <a:schemeClr val="tx1"/>
                </a:solidFill>
              </a:defRPr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8080" y="15671416"/>
            <a:ext cx="6655653" cy="9685759"/>
          </a:xfrm>
        </p:spPr>
        <p:txBody>
          <a:bodyPr anchor="t" anchorCtr="1"/>
          <a:lstStyle>
            <a:lvl1pPr marL="0" indent="0" algn="ctr">
              <a:buNone/>
              <a:defRPr sz="3508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xmlns="" id="{74F1E06E-94DA-C3ED-9300-52AE6D417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pPr>
              <a:defRPr/>
            </a:pPr>
            <a:fld id="{479D4EED-83B4-604E-9D91-CEEBD94A4858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xmlns="" id="{42D67904-1DEA-F357-ECAA-A1AD7402E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97013" y="27530425"/>
            <a:ext cx="8894762" cy="1412875"/>
          </a:xfrm>
        </p:spPr>
        <p:txBody>
          <a:bodyPr>
            <a:normAutofit/>
          </a:bodyPr>
          <a:lstStyle>
            <a:lvl1pPr>
              <a:defRPr dirty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xmlns="" id="{24A1B6C5-23D7-A11B-B625-949319705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48EAF-8153-7F47-93A5-D504C73512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52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87322B1-D1B7-8436-3ABA-60C576CBE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6025" y="4259263"/>
            <a:ext cx="13885863" cy="5246687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7F2BF66-A707-5922-B477-EFFE24E60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56025" y="11645900"/>
            <a:ext cx="13885863" cy="13693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B74C13-9DDB-3A0A-88BE-8F18F8B8DF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982700" y="27541538"/>
            <a:ext cx="4829175" cy="1430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339" smtClean="0">
                <a:solidFill>
                  <a:schemeClr val="tx1">
                    <a:alpha val="7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68A0605-3434-E148-93B3-3FDF0017E25D}" type="datetimeFigureOut">
              <a:rPr lang="ru-RU"/>
              <a:pPr>
                <a:defRPr/>
              </a:pPr>
              <a:t>21.03.2024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E00BAA-D37B-2FA6-C05F-AA74FFD841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8100" y="27530425"/>
            <a:ext cx="10655300" cy="1412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2339">
                <a:solidFill>
                  <a:schemeClr val="tx1">
                    <a:alpha val="7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AD0A74-48A8-D952-C5F0-D6FDA5943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9269075" y="27449463"/>
            <a:ext cx="855663" cy="1614487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2572" spc="0" baseline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85673D11-3BC2-434C-89DC-EF232FDC96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3" r:id="rId8"/>
    <p:sldLayoutId id="2147483974" r:id="rId9"/>
    <p:sldLayoutId id="2147483971" r:id="rId10"/>
    <p:sldLayoutId id="2147483972" r:id="rId11"/>
  </p:sldLayoutIdLst>
  <p:txStyles>
    <p:titleStyle>
      <a:lvl1pPr algn="ctr" defTabSz="2136775" rtl="0" fontAlgn="base">
        <a:lnSpc>
          <a:spcPct val="90000"/>
        </a:lnSpc>
        <a:spcBef>
          <a:spcPct val="0"/>
        </a:spcBef>
        <a:spcAft>
          <a:spcPct val="0"/>
        </a:spcAft>
        <a:defRPr sz="6000" kern="1200" cap="all" spc="468">
          <a:solidFill>
            <a:srgbClr val="262626"/>
          </a:solidFill>
          <a:latin typeface="+mj-lt"/>
          <a:ea typeface="+mj-ea"/>
          <a:cs typeface="+mj-cs"/>
        </a:defRPr>
      </a:lvl1pPr>
      <a:lvl2pPr algn="ctr" defTabSz="2136775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rgbClr val="262626"/>
          </a:solidFill>
          <a:latin typeface="Gill Sans MT" panose="020B0502020104020203" pitchFamily="34" charset="0"/>
        </a:defRPr>
      </a:lvl2pPr>
      <a:lvl3pPr algn="ctr" defTabSz="2136775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rgbClr val="262626"/>
          </a:solidFill>
          <a:latin typeface="Gill Sans MT" panose="020B0502020104020203" pitchFamily="34" charset="0"/>
        </a:defRPr>
      </a:lvl3pPr>
      <a:lvl4pPr algn="ctr" defTabSz="2136775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rgbClr val="262626"/>
          </a:solidFill>
          <a:latin typeface="Gill Sans MT" panose="020B0502020104020203" pitchFamily="34" charset="0"/>
        </a:defRPr>
      </a:lvl4pPr>
      <a:lvl5pPr algn="ctr" defTabSz="2136775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rgbClr val="262626"/>
          </a:solidFill>
          <a:latin typeface="Gill Sans MT" panose="020B0502020104020203" pitchFamily="34" charset="0"/>
        </a:defRPr>
      </a:lvl5pPr>
      <a:lvl6pPr marL="457200" algn="ctr" defTabSz="2136775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rgbClr val="262626"/>
          </a:solidFill>
          <a:latin typeface="Gill Sans MT" panose="020B0502020104020203" pitchFamily="34" charset="0"/>
        </a:defRPr>
      </a:lvl6pPr>
      <a:lvl7pPr marL="914400" algn="ctr" defTabSz="2136775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rgbClr val="262626"/>
          </a:solidFill>
          <a:latin typeface="Gill Sans MT" panose="020B0502020104020203" pitchFamily="34" charset="0"/>
        </a:defRPr>
      </a:lvl7pPr>
      <a:lvl8pPr marL="1371600" algn="ctr" defTabSz="2136775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rgbClr val="262626"/>
          </a:solidFill>
          <a:latin typeface="Gill Sans MT" panose="020B0502020104020203" pitchFamily="34" charset="0"/>
        </a:defRPr>
      </a:lvl8pPr>
      <a:lvl9pPr marL="1828800" algn="ctr" defTabSz="2136775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rgbClr val="262626"/>
          </a:solidFill>
          <a:latin typeface="Gill Sans MT" panose="020B0502020104020203" pitchFamily="34" charset="0"/>
        </a:defRPr>
      </a:lvl9pPr>
    </p:titleStyle>
    <p:bodyStyle>
      <a:lvl1pPr marL="533400" indent="-533400" algn="l" defTabSz="2136775" rtl="0" fontAlgn="base">
        <a:spcBef>
          <a:spcPts val="2338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4200" kern="1200">
          <a:solidFill>
            <a:srgbClr val="262626"/>
          </a:solidFill>
          <a:latin typeface="+mn-lt"/>
          <a:ea typeface="+mn-ea"/>
          <a:cs typeface="+mn-cs"/>
        </a:defRPr>
      </a:lvl1pPr>
      <a:lvl2pPr marL="1068388" indent="-533400" algn="l" defTabSz="2136775" rtl="0" fontAlgn="base">
        <a:spcBef>
          <a:spcPts val="2338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3700" kern="1200">
          <a:solidFill>
            <a:srgbClr val="262626"/>
          </a:solidFill>
          <a:latin typeface="+mn-lt"/>
          <a:ea typeface="+mn-ea"/>
          <a:cs typeface="+mn-cs"/>
        </a:defRPr>
      </a:lvl2pPr>
      <a:lvl3pPr marL="1603375" indent="-533400" algn="l" defTabSz="2136775" rtl="0" fontAlgn="base">
        <a:spcBef>
          <a:spcPts val="2338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3700" kern="1200">
          <a:solidFill>
            <a:srgbClr val="262626"/>
          </a:solidFill>
          <a:latin typeface="+mn-lt"/>
          <a:ea typeface="+mn-ea"/>
          <a:cs typeface="+mn-cs"/>
        </a:defRPr>
      </a:lvl3pPr>
      <a:lvl4pPr marL="2136775" indent="-533400" algn="l" defTabSz="2136775" rtl="0" fontAlgn="base">
        <a:spcBef>
          <a:spcPts val="2338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3700" kern="1200">
          <a:solidFill>
            <a:srgbClr val="262626"/>
          </a:solidFill>
          <a:latin typeface="+mn-lt"/>
          <a:ea typeface="+mn-ea"/>
          <a:cs typeface="+mn-cs"/>
        </a:defRPr>
      </a:lvl4pPr>
      <a:lvl5pPr marL="2671763" indent="-533400" algn="l" defTabSz="2136775" rtl="0" fontAlgn="base">
        <a:spcBef>
          <a:spcPts val="2338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3700" kern="1200">
          <a:solidFill>
            <a:srgbClr val="262626"/>
          </a:solidFill>
          <a:latin typeface="+mn-lt"/>
          <a:ea typeface="+mn-ea"/>
          <a:cs typeface="+mn-cs"/>
        </a:defRPr>
      </a:lvl5pPr>
      <a:lvl6pPr marL="3073841" indent="-534581" algn="l" defTabSz="2138324" rtl="0" eaLnBrk="1" latinLnBrk="0" hangingPunct="1">
        <a:lnSpc>
          <a:spcPct val="100000"/>
        </a:lnSpc>
        <a:spcBef>
          <a:spcPts val="2339"/>
        </a:spcBef>
        <a:buClr>
          <a:schemeClr val="accent2"/>
        </a:buClr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6pPr>
      <a:lvl7pPr marL="3474777" indent="-534581" algn="l" defTabSz="2138324" rtl="0" eaLnBrk="1" latinLnBrk="0" hangingPunct="1">
        <a:lnSpc>
          <a:spcPct val="100000"/>
        </a:lnSpc>
        <a:spcBef>
          <a:spcPts val="2339"/>
        </a:spcBef>
        <a:buClr>
          <a:schemeClr val="accent2"/>
        </a:buClr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7pPr>
      <a:lvl8pPr marL="3875713" indent="-534581" algn="l" defTabSz="2138324" rtl="0" eaLnBrk="1" latinLnBrk="0" hangingPunct="1">
        <a:lnSpc>
          <a:spcPct val="100000"/>
        </a:lnSpc>
        <a:spcBef>
          <a:spcPts val="2339"/>
        </a:spcBef>
        <a:buClr>
          <a:schemeClr val="accent2"/>
        </a:buClr>
        <a:buFont typeface="Arial" panose="020B0604020202020204" pitchFamily="34" charset="0"/>
        <a:buChar char="•"/>
        <a:defRPr sz="3742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276649" indent="-534581" algn="l" defTabSz="2138324" rtl="0" eaLnBrk="1" latinLnBrk="0" hangingPunct="1">
        <a:lnSpc>
          <a:spcPct val="100000"/>
        </a:lnSpc>
        <a:spcBef>
          <a:spcPts val="2339"/>
        </a:spcBef>
        <a:buClr>
          <a:schemeClr val="accent2"/>
        </a:buClr>
        <a:buFont typeface="Arial" panose="020B0604020202020204" pitchFamily="34" charset="0"/>
        <a:buChar char="•"/>
        <a:defRPr sz="3742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Подзаголовок 2">
            <a:extLst>
              <a:ext uri="{FF2B5EF4-FFF2-40B4-BE49-F238E27FC236}">
                <a16:creationId xmlns:a16="http://schemas.microsoft.com/office/drawing/2014/main" xmlns="" id="{FE964896-1B97-859F-3CC0-13D2F021F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-2905125"/>
            <a:ext cx="16764000" cy="549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b"/>
          <a:lstStyle>
            <a:lvl1pPr defTabSz="912813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buClr>
                <a:srgbClr val="A0988C"/>
              </a:buClr>
              <a:buSzPct val="90000"/>
            </a:pPr>
            <a:r>
              <a:rPr lang="ru-RU" alt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бюджетное образовательное учреждение высшего образования</a:t>
            </a:r>
            <a:endParaRPr lang="ru-RU" altLang="ru-RU" sz="32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20000"/>
              </a:lnSpc>
              <a:buClr>
                <a:srgbClr val="A0988C"/>
              </a:buClr>
              <a:buSzPct val="90000"/>
            </a:pPr>
            <a:r>
              <a:rPr lang="ru-RU" altLang="ru-RU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САНКТ-ПЕТЕРБУРГСКИЙ ГОСУДАРСТВЕННЫЙ УНИВЕРСИТЕТ ПРОМЫШЛЕННЫХ ТЕХНОЛОГИЙ И ДИЗАЙНА </a:t>
            </a:r>
            <a:endParaRPr lang="ru-RU" altLang="ru-RU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20000"/>
              </a:lnSpc>
              <a:buClr>
                <a:srgbClr val="A0988C"/>
              </a:buClr>
              <a:buSzPct val="90000"/>
            </a:pPr>
            <a:r>
              <a:rPr lang="ru-RU" altLang="ru-RU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ВЫСШАЯ ШКОЛА ТЕХНОЛОГИИ И ЭНЕРГЕТИКИ</a:t>
            </a:r>
            <a:endParaRPr lang="ru-RU" altLang="ru-RU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Рисунок 8">
            <a:extLst>
              <a:ext uri="{FF2B5EF4-FFF2-40B4-BE49-F238E27FC236}">
                <a16:creationId xmlns:a16="http://schemas.microsoft.com/office/drawing/2014/main" xmlns="" id="{30238EA1-1348-6FC8-33FE-4DECA47BC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9850" y="873125"/>
            <a:ext cx="2008188" cy="205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Рисунок 6">
            <a:extLst>
              <a:ext uri="{FF2B5EF4-FFF2-40B4-BE49-F238E27FC236}">
                <a16:creationId xmlns:a16="http://schemas.microsoft.com/office/drawing/2014/main" xmlns="" id="{2CD5F775-1640-B5BD-7E19-D7180E5EC0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1863"/>
            <a:ext cx="4265613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7">
            <a:extLst>
              <a:ext uri="{FF2B5EF4-FFF2-40B4-BE49-F238E27FC236}">
                <a16:creationId xmlns:a16="http://schemas.microsoft.com/office/drawing/2014/main" xmlns="" id="{F848DD8A-B09D-CE26-575A-E02B121BC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015" y="2687420"/>
            <a:ext cx="1647153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/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ВЛИЯНИЕ КАТИОНОВ МЕТАЛЛОВ НА ТЕМПЕРАТУРУ И ВРЕМЯ ГЕЛЕОБРАЗОВАНИЯ К-КАРРАГИНАНА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27" name="Rectangle 2">
            <a:extLst>
              <a:ext uri="{FF2B5EF4-FFF2-40B4-BE49-F238E27FC236}">
                <a16:creationId xmlns:a16="http://schemas.microsoft.com/office/drawing/2014/main" xmlns="" id="{B2D427A4-D947-B583-2CCC-BEE3C7013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15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/>
            <a:endParaRPr lang="ru-RU" altLang="ru-RU">
              <a:latin typeface="Corbel" panose="020B0503020204020204" pitchFamily="34" charset="0"/>
            </a:endParaRPr>
          </a:p>
        </p:txBody>
      </p:sp>
      <p:sp>
        <p:nvSpPr>
          <p:cNvPr id="5128" name="Rectangle 4">
            <a:extLst>
              <a:ext uri="{FF2B5EF4-FFF2-40B4-BE49-F238E27FC236}">
                <a16:creationId xmlns:a16="http://schemas.microsoft.com/office/drawing/2014/main" xmlns="" id="{804AE5B4-4813-5E15-E638-6D3213B5E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8363" y="8504238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/>
            <a:endParaRPr lang="ru-RU" altLang="ru-RU">
              <a:latin typeface="Corbel" panose="020B0503020204020204" pitchFamily="34" charset="0"/>
            </a:endParaRPr>
          </a:p>
        </p:txBody>
      </p:sp>
      <p:sp>
        <p:nvSpPr>
          <p:cNvPr id="5130" name="TextBox 12">
            <a:extLst>
              <a:ext uri="{FF2B5EF4-FFF2-40B4-BE49-F238E27FC236}">
                <a16:creationId xmlns:a16="http://schemas.microsoft.com/office/drawing/2014/main" xmlns="" id="{226FC8AD-524E-824D-5F3D-A43879424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3305" y="3928948"/>
            <a:ext cx="602440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/>
            <a:r>
              <a:rPr lang="ru-RU" altLang="ru-RU" sz="36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Дударева</a:t>
            </a:r>
            <a:r>
              <a:rPr lang="ru-RU" altLang="ru-RU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Е.А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Осовская И.И.</a:t>
            </a:r>
          </a:p>
        </p:txBody>
      </p:sp>
      <p:sp>
        <p:nvSpPr>
          <p:cNvPr id="5131" name="TextBox 6">
            <a:extLst>
              <a:ext uri="{FF2B5EF4-FFF2-40B4-BE49-F238E27FC236}">
                <a16:creationId xmlns:a16="http://schemas.microsoft.com/office/drawing/2014/main" xmlns="" id="{1FA399AF-2A15-3164-EB3B-0BC65F4C5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150" y="4712925"/>
            <a:ext cx="14993855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49263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медицина и фармацевтика заинтересованы в исследовании свойств водорослей. Фармакологически активные соединения, обнаруженные в морских водорослях, вызывают способность ингибировать противовоспалительные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ферменты.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Особое место среди морских водорослей занимают красные водоросли, которые стали основным источником для получения многих полисахаридов, одним из которых является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каррагинан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(рис.1).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каррагинана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важно для его использования в биоинженерии для доставки лекарственных препаратов и в качестве гелей и загустителей в пищевой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промышленности.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34" name="Объект 2">
            <a:extLst>
              <a:ext uri="{FF2B5EF4-FFF2-40B4-BE49-F238E27FC236}">
                <a16:creationId xmlns:a16="http://schemas.microsoft.com/office/drawing/2014/main" xmlns="" id="{C2D1B338-DE47-F2FB-383C-9045C262CFFF}"/>
              </a:ext>
            </a:extLst>
          </p:cNvPr>
          <p:cNvSpPr txBox="1">
            <a:spLocks/>
          </p:cNvSpPr>
          <p:nvPr/>
        </p:nvSpPr>
        <p:spPr bwMode="auto">
          <a:xfrm>
            <a:off x="0" y="10007309"/>
            <a:ext cx="11743471" cy="617352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2136775">
              <a:spcBef>
                <a:spcPts val="2338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4200">
                <a:solidFill>
                  <a:srgbClr val="262626"/>
                </a:solidFill>
                <a:latin typeface="Gill Sans MT" panose="020B0502020104020203" pitchFamily="34" charset="0"/>
              </a:defRPr>
            </a:lvl1pPr>
            <a:lvl2pPr marL="1068388" defTabSz="2136775">
              <a:spcBef>
                <a:spcPts val="2338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3700">
                <a:solidFill>
                  <a:srgbClr val="262626"/>
                </a:solidFill>
                <a:latin typeface="Gill Sans MT" panose="020B0502020104020203" pitchFamily="34" charset="0"/>
              </a:defRPr>
            </a:lvl2pPr>
            <a:lvl3pPr marL="2136775" defTabSz="2136775">
              <a:spcBef>
                <a:spcPts val="2338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3700">
                <a:solidFill>
                  <a:srgbClr val="262626"/>
                </a:solidFill>
                <a:latin typeface="Gill Sans MT" panose="020B0502020104020203" pitchFamily="34" charset="0"/>
              </a:defRPr>
            </a:lvl3pPr>
            <a:lvl4pPr marL="3206750" defTabSz="2136775">
              <a:spcBef>
                <a:spcPts val="2338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3700">
                <a:solidFill>
                  <a:srgbClr val="262626"/>
                </a:solidFill>
                <a:latin typeface="Gill Sans MT" panose="020B0502020104020203" pitchFamily="34" charset="0"/>
              </a:defRPr>
            </a:lvl4pPr>
            <a:lvl5pPr marL="4275138" defTabSz="2136775">
              <a:spcBef>
                <a:spcPts val="2338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3700">
                <a:solidFill>
                  <a:srgbClr val="262626"/>
                </a:solidFill>
                <a:latin typeface="Gill Sans MT" panose="020B0502020104020203" pitchFamily="34" charset="0"/>
              </a:defRPr>
            </a:lvl5pPr>
            <a:lvl6pPr marL="4732338" defTabSz="2136775" fontAlgn="base">
              <a:spcBef>
                <a:spcPts val="2338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3700">
                <a:solidFill>
                  <a:srgbClr val="262626"/>
                </a:solidFill>
                <a:latin typeface="Gill Sans MT" panose="020B0502020104020203" pitchFamily="34" charset="0"/>
              </a:defRPr>
            </a:lvl6pPr>
            <a:lvl7pPr marL="5189538" defTabSz="2136775" fontAlgn="base">
              <a:spcBef>
                <a:spcPts val="2338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3700">
                <a:solidFill>
                  <a:srgbClr val="262626"/>
                </a:solidFill>
                <a:latin typeface="Gill Sans MT" panose="020B0502020104020203" pitchFamily="34" charset="0"/>
              </a:defRPr>
            </a:lvl7pPr>
            <a:lvl8pPr marL="5646738" defTabSz="2136775" fontAlgn="base">
              <a:spcBef>
                <a:spcPts val="2338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3700">
                <a:solidFill>
                  <a:srgbClr val="262626"/>
                </a:solidFill>
                <a:latin typeface="Gill Sans MT" panose="020B0502020104020203" pitchFamily="34" charset="0"/>
              </a:defRPr>
            </a:lvl8pPr>
            <a:lvl9pPr marL="6103938" defTabSz="2136775" fontAlgn="base">
              <a:spcBef>
                <a:spcPts val="2338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3700">
                <a:solidFill>
                  <a:srgbClr val="262626"/>
                </a:solidFill>
                <a:latin typeface="Gill Sans MT" panose="020B0502020104020203" pitchFamily="34" charset="0"/>
              </a:defRPr>
            </a:lvl9pPr>
          </a:lstStyle>
          <a:p>
            <a:pPr marL="0" algn="just" eaLnBrk="1" hangingPunct="1">
              <a:spcBef>
                <a:spcPts val="0"/>
              </a:spcBef>
              <a:buNone/>
            </a:pP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Цель работы.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Исследование 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физико-химических свойств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к-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каррагинана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увеличения теоретических знаний и для расширения практического его использования в медицине и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фармацевтике.</a:t>
            </a:r>
          </a:p>
          <a:p>
            <a:pPr marL="0" algn="just" eaLnBrk="1" hangingPunct="1">
              <a:spcBef>
                <a:spcPts val="0"/>
              </a:spcBef>
              <a:buNone/>
            </a:pP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</a:rPr>
              <a:t>В 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</a:rPr>
              <a:t>рамках поставленной цели были сформулированы и решались следующие основные задачи:</a:t>
            </a:r>
          </a:p>
          <a:p>
            <a:pPr algn="just" eaLnBrk="1" hangingPunct="1">
              <a:spcBef>
                <a:spcPts val="0"/>
              </a:spcBef>
              <a:buClrTx/>
            </a:pPr>
            <a:r>
              <a:rPr lang="ru-RU" sz="3000" dirty="0">
                <a:solidFill>
                  <a:schemeClr val="tx1"/>
                </a:solidFill>
                <a:latin typeface="Times New Roman" pitchFamily="18" charset="0"/>
              </a:rPr>
              <a:t>Определить гидрофильные свойства к-</a:t>
            </a:r>
            <a:r>
              <a:rPr lang="ru-RU" sz="3000" dirty="0" err="1">
                <a:solidFill>
                  <a:schemeClr val="tx1"/>
                </a:solidFill>
                <a:latin typeface="Times New Roman" pitchFamily="18" charset="0"/>
              </a:rPr>
              <a:t>каррагинана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</a:rPr>
              <a:t>;</a:t>
            </a:r>
          </a:p>
          <a:p>
            <a:pPr algn="just" eaLnBrk="1" hangingPunct="1">
              <a:spcBef>
                <a:spcPts val="0"/>
              </a:spcBef>
              <a:buClrTx/>
            </a:pPr>
            <a:r>
              <a:rPr lang="ru-RU" sz="3000" dirty="0">
                <a:solidFill>
                  <a:schemeClr val="tx1"/>
                </a:solidFill>
                <a:latin typeface="Times New Roman" pitchFamily="18" charset="0"/>
              </a:rPr>
              <a:t>Изучить влияние катионов металлов на </a:t>
            </a:r>
            <a:r>
              <a:rPr lang="ru-RU" sz="3000" dirty="0" err="1">
                <a:solidFill>
                  <a:schemeClr val="tx1"/>
                </a:solidFill>
                <a:latin typeface="Times New Roman" pitchFamily="18" charset="0"/>
              </a:rPr>
              <a:t>гелеобразующие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</a:rPr>
              <a:t> свойства;</a:t>
            </a:r>
          </a:p>
          <a:p>
            <a:pPr algn="just" eaLnBrk="1" hangingPunct="1">
              <a:spcBef>
                <a:spcPts val="0"/>
              </a:spcBef>
              <a:buClrTx/>
            </a:pPr>
            <a:r>
              <a:rPr lang="ru-RU" sz="3000" dirty="0">
                <a:solidFill>
                  <a:schemeClr val="tx1"/>
                </a:solidFill>
                <a:latin typeface="Times New Roman" pitchFamily="18" charset="0"/>
              </a:rPr>
              <a:t>Исследовать растворимость в растворителях различного класса;</a:t>
            </a:r>
          </a:p>
          <a:p>
            <a:pPr algn="just" eaLnBrk="1" hangingPunct="1">
              <a:spcBef>
                <a:spcPts val="0"/>
              </a:spcBef>
              <a:buClrTx/>
            </a:pPr>
            <a:r>
              <a:rPr lang="ru-RU" sz="3000" dirty="0">
                <a:solidFill>
                  <a:schemeClr val="tx1"/>
                </a:solidFill>
                <a:latin typeface="Times New Roman" pitchFamily="18" charset="0"/>
              </a:rPr>
              <a:t>Определить зависимость времени растворения в водных растворах электролитов от рН среды;</a:t>
            </a:r>
          </a:p>
          <a:p>
            <a:pPr algn="just" eaLnBrk="1" hangingPunct="1">
              <a:spcBef>
                <a:spcPts val="0"/>
              </a:spcBef>
              <a:buClrTx/>
            </a:pPr>
            <a:r>
              <a:rPr lang="ru-RU" sz="3000" dirty="0">
                <a:solidFill>
                  <a:schemeClr val="tx1"/>
                </a:solidFill>
                <a:latin typeface="Times New Roman" pitchFamily="18" charset="0"/>
              </a:rPr>
              <a:t>Изучить пленкообразующую способность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</a:rPr>
              <a:t>.</a:t>
            </a:r>
            <a:endParaRPr lang="ru-RU" sz="3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6715" y="16205624"/>
            <a:ext cx="114500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1.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Влияния катионов металлов на время и температуру гелеобразования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6">
                <a:extLst>
                  <a:ext uri="{FF2B5EF4-FFF2-40B4-BE49-F238E27FC236}">
                    <a16:creationId xmlns:a16="http://schemas.microsoft.com/office/drawing/2014/main" xmlns="" id="{1FA399AF-2A15-3164-EB3B-0BC65F4C57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831099" y="10053630"/>
                <a:ext cx="9296939" cy="197900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indent="449263"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algn="just"/>
                <a:r>
                  <a:rPr lang="ru-RU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Исследования показали растворимость </a:t>
                </a:r>
                <a:r>
                  <a:rPr lang="ru-RU" sz="4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каррагинана</a:t>
                </a:r>
                <a:r>
                  <a:rPr lang="ru-RU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 воде при 80°С и нерастворимость в органических веществах. Необходимо отметить хорошую растворимость полисахарида в неорганических растворителях при умеренном уровне </a:t>
                </a:r>
                <a:r>
                  <a:rPr lang="ru-RU" sz="4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</a:t>
                </a:r>
                <a:r>
                  <a:rPr lang="ru-RU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ru-RU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14:m>
                  <m:oMath xmlns:m="http://schemas.openxmlformats.org/officeDocument/2006/math">
                    <m:r>
                      <a:rPr lang="ru-RU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ru-RU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рН&lt;9)</m:t>
                    </m:r>
                  </m:oMath>
                </a14:m>
                <a:r>
                  <a:rPr lang="ru-RU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</a:t>
                </a:r>
                <a:r>
                  <a:rPr lang="ru-RU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настоящей работе изучено влияние катионов калия, натрия и кальция на время и температуру гелеобразования. </a:t>
                </a:r>
                <a:r>
                  <a:rPr lang="ru-RU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Выявлено </a:t>
                </a:r>
                <a:r>
                  <a:rPr lang="ru-RU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влияние иона калия, кальция и натрия на температуру и время гелеобразования. </a:t>
                </a:r>
                <a:endParaRPr lang="ru-RU" sz="4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ru-RU" sz="4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Каррагинан</a:t>
                </a:r>
                <a:r>
                  <a:rPr lang="ru-RU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устойчив при </a:t>
                </a:r>
                <a:r>
                  <a:rPr lang="ru-RU" sz="4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</a:t>
                </a:r>
                <a:r>
                  <a:rPr lang="ru-RU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7 и выше. При низких значениях рН, </a:t>
                </a:r>
                <a:r>
                  <a:rPr lang="ru-RU" sz="4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каррагинан</a:t>
                </a:r>
                <a:r>
                  <a:rPr lang="ru-RU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становится менее стабильным (особенно при высоких температурах). B результате понижения рН, происходит реакция гидролиза, которая является причиной уменьшения вязкости и понижения способности к гелеобразованию. Для предотвращения гидролиза важно избегать длительного приготовления геля при низких </a:t>
                </a:r>
                <a:r>
                  <a:rPr lang="ru-RU" sz="4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pН</a:t>
                </a:r>
                <a:r>
                  <a:rPr lang="ru-RU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высоких температурах.</a:t>
                </a:r>
              </a:p>
              <a:p>
                <a:pPr algn="just"/>
                <a:r>
                  <a:rPr lang="ru-RU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</a:t>
                </a:r>
                <a:r>
                  <a:rPr lang="ru-RU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работе показано влияние катионов К+ , NH4 + , Ca2+ на формирование прочного геля. </a:t>
                </a:r>
                <a:r>
                  <a:rPr lang="ru-RU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Причем </a:t>
                </a:r>
                <a:r>
                  <a:rPr lang="ru-RU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двухвалентные катионы снижают вязкость, когда присутствуют в высоких концентрациях, но увеличивают ее при более низких концентрациях. </a:t>
                </a:r>
                <a:endPara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9" name="TextBox 6">
                <a:extLst>
                  <a:ext uri="{FF2B5EF4-FFF2-40B4-BE49-F238E27FC236}">
                    <a16:creationId xmlns:a16="http://schemas.microsoft.com/office/drawing/2014/main" xmlns="" id="{1FA399AF-2A15-3164-EB3B-0BC65F4C57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831099" y="10053630"/>
                <a:ext cx="9296939" cy="19790033"/>
              </a:xfrm>
              <a:prstGeom prst="rect">
                <a:avLst/>
              </a:prstGeom>
              <a:blipFill rotWithShape="0">
                <a:blip r:embed="rId4"/>
                <a:stretch>
                  <a:fillRect l="-2361" t="-554" r="-2295" b="-33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Рисунок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78005" y="5108337"/>
            <a:ext cx="6053543" cy="4035695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261644"/>
              </p:ext>
            </p:extLst>
          </p:nvPr>
        </p:nvGraphicFramePr>
        <p:xfrm>
          <a:off x="629331" y="17430747"/>
          <a:ext cx="10484805" cy="356095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15833"/>
                <a:gridCol w="4009390"/>
                <a:gridCol w="4359582"/>
              </a:tblGrid>
              <a:tr h="1345784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Катионы металлов</a:t>
                      </a:r>
                      <a:endParaRPr lang="ru-RU" sz="3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Температура</a:t>
                      </a:r>
                    </a:p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гелеобразования</a:t>
                      </a:r>
                      <a:r>
                        <a:rPr lang="ru-RU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℃</a:t>
                      </a:r>
                      <a:endParaRPr lang="ru-RU" sz="3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гелеобразования</a:t>
                      </a:r>
                      <a:r>
                        <a:rPr lang="ru-RU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мин</a:t>
                      </a:r>
                      <a:endParaRPr lang="ru-RU" sz="3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29785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3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ru-RU" sz="30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3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3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3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3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29785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</a:t>
                      </a:r>
                      <a:r>
                        <a:rPr lang="ru-RU" sz="30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2+</a:t>
                      </a:r>
                      <a:endParaRPr lang="ru-RU" sz="3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3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3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3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3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29785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ru-RU" sz="30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3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3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3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074285"/>
              </p:ext>
            </p:extLst>
          </p:nvPr>
        </p:nvGraphicFramePr>
        <p:xfrm>
          <a:off x="947746" y="23217827"/>
          <a:ext cx="10037762" cy="60840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1709"/>
                <a:gridCol w="4383311"/>
                <a:gridCol w="3262742"/>
              </a:tblGrid>
              <a:tr h="19255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Растворители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Растворимость,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Температура</a:t>
                      </a:r>
                      <a:r>
                        <a:rPr lang="en-US" sz="3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растворения</a:t>
                      </a:r>
                      <a:r>
                        <a:rPr lang="en-US" sz="3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80°С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растворения, мин.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41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3000" b="0" baseline="-25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3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ru-RU" sz="3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Растворим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884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NaOH (0,1н)</a:t>
                      </a:r>
                      <a:endParaRPr lang="ru-RU" sz="3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Растворим</a:t>
                      </a:r>
                      <a:endParaRPr lang="ru-RU" sz="3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3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884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HCl (0,1н)</a:t>
                      </a:r>
                      <a:endParaRPr lang="ru-RU" sz="3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Растворим</a:t>
                      </a:r>
                      <a:endParaRPr lang="ru-RU" sz="3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3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41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3000" b="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3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3000" b="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Нерастворим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40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3000" b="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3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3000" b="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3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Нерастворим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" name="Прямоугольник 22"/>
          <p:cNvSpPr/>
          <p:nvPr/>
        </p:nvSpPr>
        <p:spPr>
          <a:xfrm>
            <a:off x="1198637" y="21660205"/>
            <a:ext cx="103981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2. Растворимость в различных растворителях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Посылка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Посылка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осылка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240</TotalTime>
  <Words>403</Words>
  <Application>Microsoft Office PowerPoint</Application>
  <PresentationFormat>Произвольный</PresentationFormat>
  <Paragraphs>51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Cambria Math</vt:lpstr>
      <vt:lpstr>Corbel</vt:lpstr>
      <vt:lpstr>Gill Sans MT</vt:lpstr>
      <vt:lpstr>Times New Roman</vt:lpstr>
      <vt:lpstr>Посылка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Баранова</dc:creator>
  <cp:lastModifiedBy>Пользователь</cp:lastModifiedBy>
  <cp:revision>21</cp:revision>
  <dcterms:created xsi:type="dcterms:W3CDTF">2022-10-19T11:01:24Z</dcterms:created>
  <dcterms:modified xsi:type="dcterms:W3CDTF">2024-03-21T15:33:11Z</dcterms:modified>
</cp:coreProperties>
</file>