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0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502"/>
    <p:restoredTop sz="94620"/>
  </p:normalViewPr>
  <p:slideViewPr>
    <p:cSldViewPr snapToGrid="0">
      <p:cViewPr>
        <p:scale>
          <a:sx n="30" d="100"/>
          <a:sy n="30" d="100"/>
        </p:scale>
        <p:origin x="3498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7093F418-8387-6A0E-2D64-4D22054BBF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18F0B08-6AFC-2947-F4FD-EC1F45324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DD3031-E4FF-784B-ABB0-B84449DC052F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0C09B107-73E7-97A0-2C65-8E1B326A2D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678228E4-F605-C1AB-9226-80BAE11B9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251FFC0-03CC-EA93-2A80-F612B842AB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166407-FE7B-811B-F452-AED7EDB85F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B64B64-ADE9-F744-8B6D-BE6FD139D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79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38250"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78088"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717925"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957763" algn="l" defTabSz="2478088" rtl="0" fontAlgn="base">
      <a:spcBef>
        <a:spcPct val="30000"/>
      </a:spcBef>
      <a:spcAft>
        <a:spcPct val="0"/>
      </a:spcAft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7634" y="10536481"/>
            <a:ext cx="16228357" cy="7266051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8185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7120" y="19214669"/>
            <a:ext cx="11929390" cy="5473615"/>
          </a:xfrm>
          <a:noFill/>
        </p:spPr>
        <p:txBody>
          <a:bodyPr/>
          <a:lstStyle>
            <a:lvl1pPr marL="0" indent="0" algn="ctr">
              <a:buNone/>
              <a:defRPr sz="444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69162" indent="0" algn="ctr">
              <a:buNone/>
              <a:defRPr sz="4443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983070-5577-AACB-D4ED-13B8B9FE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FF78E-AA61-724D-B3D1-962B6C9CFE7F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8C99FC-3867-0A61-C4B9-EED0897D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A68AA9-2D83-CBD8-E2BC-93A4A4A5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95A5-028F-5A46-A2D2-3E2407E0C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7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C3F4F1-088E-0010-4FB8-1A3B585F2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9492-D88D-294A-9F4A-63B6AF481D84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945A9E-7966-A74C-A2C5-D1F6C234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9B5A6-A7A1-A7B8-826F-E9887619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A659-AF5C-4241-99E2-EE349E503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9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176747" y="4137613"/>
            <a:ext cx="2464743" cy="219999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5806" y="4137613"/>
            <a:ext cx="11028969" cy="219999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AC974E-2E3F-7070-BD34-DC7C3E96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C2E2F-BB17-4D49-BB75-F7D2D1DD4B1C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D50377-711B-EE4C-1022-4C596FC3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707BC9-9768-352E-861C-F30C1970B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45BA-2E69-6844-B5CF-D0A0D5420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6C08BA-700F-5DE8-138D-2CC4A50B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DCFE-11FA-254E-8AA1-798FFBDCA77F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6B2452-0ABE-C850-D34F-CED43B79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5A80AC-C7B0-E260-5E4E-009A6574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217DC-E093-2148-9781-14B71508E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7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419" y="10536481"/>
            <a:ext cx="16230171" cy="7266051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8185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7120" y="19214320"/>
            <a:ext cx="11929390" cy="5584810"/>
          </a:xfrm>
        </p:spPr>
        <p:txBody>
          <a:bodyPr anchor="t" anchorCtr="1"/>
          <a:lstStyle>
            <a:lvl1pPr marL="0" indent="0">
              <a:buNone/>
              <a:defRPr sz="4443">
                <a:solidFill>
                  <a:schemeClr val="tx1"/>
                </a:solidFill>
              </a:defRPr>
            </a:lvl1pPr>
            <a:lvl2pPr marL="1069162" indent="0">
              <a:buNone/>
              <a:defRPr sz="4443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7A3DE6-4FB9-528F-84AB-B39C9727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BDC1-FF43-CC4A-BC1B-32AAB4209132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CF367A-BCBE-694B-0B4A-D0C53891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AA36A5-C697-CECA-5D70-0DDBAD86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40301-31D9-CC41-9C15-10FBAECD6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4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633" y="11645865"/>
            <a:ext cx="7689179" cy="1369395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6812" y="11645865"/>
            <a:ext cx="7695009" cy="1369395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048B999-555C-61B5-96C4-26153BF6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5A59-6F24-B443-8AD1-A1DFF0DD383D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DA6166D-F701-046D-0127-E6954179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1D8CBE5-5793-4C6D-9273-425CC4B5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809A-CDCC-4D42-8A6D-CCDA9296B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4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632" y="10212849"/>
            <a:ext cx="7689181" cy="3108251"/>
          </a:xfrm>
        </p:spPr>
        <p:txBody>
          <a:bodyPr anchor="b" anchorCtr="1"/>
          <a:lstStyle>
            <a:lvl1pPr marL="0" indent="0" algn="ctr">
              <a:buNone/>
              <a:defRPr sz="4443" b="0" cap="all" spc="234" baseline="0">
                <a:solidFill>
                  <a:schemeClr val="tx2"/>
                </a:solidFill>
              </a:defRPr>
            </a:lvl1pPr>
            <a:lvl2pPr marL="1069162" indent="0">
              <a:buNone/>
              <a:defRPr sz="4443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7632" y="13876139"/>
            <a:ext cx="7689181" cy="114636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6812" y="13876139"/>
            <a:ext cx="7695009" cy="1146368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116812" y="10212849"/>
            <a:ext cx="7695009" cy="3108251"/>
          </a:xfrm>
        </p:spPr>
        <p:txBody>
          <a:bodyPr anchor="b" anchorCtr="1"/>
          <a:lstStyle>
            <a:lvl1pPr marL="0" indent="0" algn="ctr">
              <a:buNone/>
              <a:defRPr sz="4443" b="0" cap="all" spc="234" baseline="0">
                <a:solidFill>
                  <a:schemeClr val="tx2"/>
                </a:solidFill>
              </a:defRPr>
            </a:lvl1pPr>
            <a:lvl2pPr marL="1069162" indent="0">
              <a:buNone/>
              <a:defRPr sz="4443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C6B63F9-62A8-0936-3AE3-F136335247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EBC3-ABB8-BB4D-965D-7217C53FE18C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041110-F877-B341-8076-90FE9BEBF4F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3F71030-2156-783F-4E2A-D86E01A99B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3ADD-CC55-5B40-B201-8927F8CEE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27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6EA02894-E153-6F25-087F-A0F20CC0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15DF-3E6B-E147-819E-C474A5F7E394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5DF1E2FF-D95E-E77A-B05E-41B3DA16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A29DFB6-5D22-6261-12F2-D89E5EF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41C8-9A61-3F4D-B442-F105272AB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23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C8FA841-DDDD-67E3-EBB4-19E286F8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B3DA3-1D13-764F-92C9-C5F4C19674AB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0AFE534-D78A-EC3C-04C5-F4448068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8853E09B-5EE4-6E4B-16AB-AF25CD4E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C519B-AF61-D74B-A1DF-1090B00F9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2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002F7E92-F506-F2F7-8BF0-D4DBE4589DD7}"/>
              </a:ext>
            </a:extLst>
          </p:cNvPr>
          <p:cNvSpPr/>
          <p:nvPr/>
        </p:nvSpPr>
        <p:spPr>
          <a:xfrm>
            <a:off x="10691813" y="0"/>
            <a:ext cx="10691812" cy="30275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11" y="9905572"/>
            <a:ext cx="7695191" cy="5039234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4911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4453" y="3552292"/>
            <a:ext cx="8446532" cy="23170630"/>
          </a:xfrm>
        </p:spPr>
        <p:txBody>
          <a:bodyPr/>
          <a:lstStyle>
            <a:lvl1pPr>
              <a:defRPr sz="4443">
                <a:solidFill>
                  <a:schemeClr val="tx1"/>
                </a:solidFill>
              </a:defRPr>
            </a:lvl1pPr>
            <a:lvl2pPr>
              <a:defRPr sz="3742">
                <a:solidFill>
                  <a:schemeClr val="tx1"/>
                </a:solidFill>
              </a:defRPr>
            </a:lvl2pPr>
            <a:lvl3pPr>
              <a:defRPr sz="3742">
                <a:solidFill>
                  <a:schemeClr val="tx1"/>
                </a:solidFill>
              </a:defRPr>
            </a:lvl3pPr>
            <a:lvl4pPr>
              <a:defRPr sz="3742">
                <a:solidFill>
                  <a:schemeClr val="tx1"/>
                </a:solidFill>
              </a:defRPr>
            </a:lvl4pPr>
            <a:lvl5pPr>
              <a:defRPr sz="3742">
                <a:solidFill>
                  <a:schemeClr val="tx1"/>
                </a:solidFill>
              </a:defRPr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080" y="15671409"/>
            <a:ext cx="6655653" cy="9685755"/>
          </a:xfrm>
        </p:spPr>
        <p:txBody>
          <a:bodyPr anchor="t" anchorCtr="1"/>
          <a:lstStyle>
            <a:lvl1pPr marL="0" indent="0" algn="ctr">
              <a:buNone/>
              <a:defRPr sz="3508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xmlns="" id="{7D9230B5-117B-3759-A8FA-F92B9A96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95C5-3F60-7C45-A655-8F159307ED2E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xmlns="" id="{983E5382-1CE4-3AAE-7055-1C46238D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8600" y="27530425"/>
            <a:ext cx="8901113" cy="1412875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xmlns="" id="{D276940D-3511-1FBF-B781-5D87D1FE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0366-3C6E-9643-A716-6795BED73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1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854" y="9905566"/>
            <a:ext cx="7698105" cy="5045869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Ctr="1">
            <a:noAutofit/>
          </a:bodyPr>
          <a:lstStyle>
            <a:lvl1pPr>
              <a:defRPr sz="4911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91813" y="0"/>
            <a:ext cx="10702507" cy="30275213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080" y="15671416"/>
            <a:ext cx="6655653" cy="9685759"/>
          </a:xfrm>
        </p:spPr>
        <p:txBody>
          <a:bodyPr anchor="t" anchorCtr="1"/>
          <a:lstStyle>
            <a:lvl1pPr marL="0" indent="0" algn="ctr">
              <a:buNone/>
              <a:defRPr sz="3508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74F1E06E-94DA-C3ED-9300-52AE6D417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479D4EED-83B4-604E-9D91-CEEBD94A4858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xmlns="" id="{42D67904-1DEA-F357-ECAA-A1AD7402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7013" y="27530425"/>
            <a:ext cx="8894762" cy="1412875"/>
          </a:xfrm>
        </p:spPr>
        <p:txBody>
          <a:bodyPr>
            <a:normAutofit/>
          </a:bodyPr>
          <a:lstStyle>
            <a:lvl1pPr>
              <a:defRPr dirty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xmlns="" id="{24A1B6C5-23D7-A11B-B625-94931970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48EAF-8153-7F47-93A5-D504C7351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2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87322B1-D1B7-8436-3ABA-60C576CBE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6025" y="4259263"/>
            <a:ext cx="13885863" cy="5246687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F2BF66-A707-5922-B477-EFFE24E60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6025" y="11645900"/>
            <a:ext cx="13885863" cy="13693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B74C13-9DDB-3A0A-88BE-8F18F8B8D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982700" y="27541538"/>
            <a:ext cx="4829175" cy="143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339" smtClean="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8A0605-3434-E148-93B3-3FDF0017E25D}" type="datetimeFigureOut">
              <a:rPr lang="ru-RU"/>
              <a:pPr>
                <a:defRPr/>
              </a:pPr>
              <a:t>21.03.2024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E00BAA-D37B-2FA6-C05F-AA74FFD84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8100" y="27530425"/>
            <a:ext cx="10655300" cy="1412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339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AD0A74-48A8-D952-C5F0-D6FDA5943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269075" y="27449463"/>
            <a:ext cx="855663" cy="1614487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572" spc="0" baseline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5673D11-3BC2-434C-89DC-EF232FDC9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3" r:id="rId8"/>
    <p:sldLayoutId id="2147483974" r:id="rId9"/>
    <p:sldLayoutId id="2147483971" r:id="rId10"/>
    <p:sldLayoutId id="2147483972" r:id="rId11"/>
  </p:sldLayoutIdLst>
  <p:txStyles>
    <p:titleStyle>
      <a:lvl1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 kern="1200" cap="all" spc="468">
          <a:solidFill>
            <a:srgbClr val="262626"/>
          </a:solidFill>
          <a:latin typeface="+mj-lt"/>
          <a:ea typeface="+mj-ea"/>
          <a:cs typeface="+mj-cs"/>
        </a:defRPr>
      </a:lvl1pPr>
      <a:lvl2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2pPr>
      <a:lvl3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3pPr>
      <a:lvl4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4pPr>
      <a:lvl5pPr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5pPr>
      <a:lvl6pPr marL="457200"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6pPr>
      <a:lvl7pPr marL="914400"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7pPr>
      <a:lvl8pPr marL="1371600"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8pPr>
      <a:lvl9pPr marL="1828800" algn="ctr" defTabSz="2136775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rgbClr val="262626"/>
          </a:solidFill>
          <a:latin typeface="Gill Sans MT" panose="020B0502020104020203" pitchFamily="34" charset="0"/>
        </a:defRPr>
      </a:lvl9pPr>
    </p:titleStyle>
    <p:bodyStyle>
      <a:lvl1pPr marL="533400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4200" kern="1200">
          <a:solidFill>
            <a:srgbClr val="262626"/>
          </a:solidFill>
          <a:latin typeface="+mn-lt"/>
          <a:ea typeface="+mn-ea"/>
          <a:cs typeface="+mn-cs"/>
        </a:defRPr>
      </a:lvl1pPr>
      <a:lvl2pPr marL="1068388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3700" kern="1200">
          <a:solidFill>
            <a:srgbClr val="262626"/>
          </a:solidFill>
          <a:latin typeface="+mn-lt"/>
          <a:ea typeface="+mn-ea"/>
          <a:cs typeface="+mn-cs"/>
        </a:defRPr>
      </a:lvl2pPr>
      <a:lvl3pPr marL="1603375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3700" kern="1200">
          <a:solidFill>
            <a:srgbClr val="262626"/>
          </a:solidFill>
          <a:latin typeface="+mn-lt"/>
          <a:ea typeface="+mn-ea"/>
          <a:cs typeface="+mn-cs"/>
        </a:defRPr>
      </a:lvl3pPr>
      <a:lvl4pPr marL="2136775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3700" kern="1200">
          <a:solidFill>
            <a:srgbClr val="262626"/>
          </a:solidFill>
          <a:latin typeface="+mn-lt"/>
          <a:ea typeface="+mn-ea"/>
          <a:cs typeface="+mn-cs"/>
        </a:defRPr>
      </a:lvl4pPr>
      <a:lvl5pPr marL="2671763" indent="-533400" algn="l" defTabSz="2136775" rtl="0" fontAlgn="base">
        <a:spcBef>
          <a:spcPts val="2338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3700" kern="1200">
          <a:solidFill>
            <a:srgbClr val="262626"/>
          </a:solidFill>
          <a:latin typeface="+mn-lt"/>
          <a:ea typeface="+mn-ea"/>
          <a:cs typeface="+mn-cs"/>
        </a:defRPr>
      </a:lvl5pPr>
      <a:lvl6pPr marL="3073841" indent="-534581" algn="l" defTabSz="2138324" rtl="0" eaLnBrk="1" latinLnBrk="0" hangingPunct="1">
        <a:lnSpc>
          <a:spcPct val="100000"/>
        </a:lnSpc>
        <a:spcBef>
          <a:spcPts val="2339"/>
        </a:spcBef>
        <a:buClr>
          <a:schemeClr val="accent2"/>
        </a:buClr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6pPr>
      <a:lvl7pPr marL="3474777" indent="-534581" algn="l" defTabSz="2138324" rtl="0" eaLnBrk="1" latinLnBrk="0" hangingPunct="1">
        <a:lnSpc>
          <a:spcPct val="100000"/>
        </a:lnSpc>
        <a:spcBef>
          <a:spcPts val="2339"/>
        </a:spcBef>
        <a:buClr>
          <a:schemeClr val="accent2"/>
        </a:buClr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7pPr>
      <a:lvl8pPr marL="3875713" indent="-534581" algn="l" defTabSz="2138324" rtl="0" eaLnBrk="1" latinLnBrk="0" hangingPunct="1">
        <a:lnSpc>
          <a:spcPct val="100000"/>
        </a:lnSpc>
        <a:spcBef>
          <a:spcPts val="2339"/>
        </a:spcBef>
        <a:buClr>
          <a:schemeClr val="accent2"/>
        </a:buClr>
        <a:buFont typeface="Arial" panose="020B0604020202020204" pitchFamily="34" charset="0"/>
        <a:buChar char="•"/>
        <a:defRPr sz="3742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276649" indent="-534581" algn="l" defTabSz="2138324" rtl="0" eaLnBrk="1" latinLnBrk="0" hangingPunct="1">
        <a:lnSpc>
          <a:spcPct val="100000"/>
        </a:lnSpc>
        <a:spcBef>
          <a:spcPts val="2339"/>
        </a:spcBef>
        <a:buClr>
          <a:schemeClr val="accent2"/>
        </a:buClr>
        <a:buFont typeface="Arial" panose="020B0604020202020204" pitchFamily="34" charset="0"/>
        <a:buChar char="•"/>
        <a:defRPr sz="3742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Подзаголовок 2">
            <a:extLst>
              <a:ext uri="{FF2B5EF4-FFF2-40B4-BE49-F238E27FC236}">
                <a16:creationId xmlns:a16="http://schemas.microsoft.com/office/drawing/2014/main" xmlns="" id="{FE964896-1B97-859F-3CC0-13D2F021F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-2905125"/>
            <a:ext cx="16764000" cy="54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b"/>
          <a:lstStyle>
            <a:lvl1pPr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rgbClr val="A0988C"/>
              </a:buClr>
              <a:buSzPct val="90000"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endParaRPr lang="ru-RU" altLang="ru-RU" sz="3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buClr>
                <a:srgbClr val="A0988C"/>
              </a:buClr>
              <a:buSzPct val="90000"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САНКТ-ПЕТЕРБУРГСКИЙ ГОСУДАРСТВЕННЫЙ УНИВЕРСИТЕТ ПРОМЫШЛЕННЫХ ТЕХНОЛОГИЙ И ДИЗАЙНА 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buClr>
                <a:srgbClr val="A0988C"/>
              </a:buClr>
              <a:buSzPct val="90000"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ШКОЛА ТЕХНОЛОГИИ И ЭНЕРГЕТИКИ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Рисунок 8">
            <a:extLst>
              <a:ext uri="{FF2B5EF4-FFF2-40B4-BE49-F238E27FC236}">
                <a16:creationId xmlns:a16="http://schemas.microsoft.com/office/drawing/2014/main" xmlns="" id="{30238EA1-1348-6FC8-33FE-4DECA47BC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9850" y="873125"/>
            <a:ext cx="2008188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6">
            <a:extLst>
              <a:ext uri="{FF2B5EF4-FFF2-40B4-BE49-F238E27FC236}">
                <a16:creationId xmlns:a16="http://schemas.microsoft.com/office/drawing/2014/main" xmlns="" id="{2CD5F775-1640-B5BD-7E19-D7180E5EC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1863"/>
            <a:ext cx="426561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7">
            <a:extLst>
              <a:ext uri="{FF2B5EF4-FFF2-40B4-BE49-F238E27FC236}">
                <a16:creationId xmlns:a16="http://schemas.microsoft.com/office/drawing/2014/main" xmlns="" id="{F848DD8A-B09D-CE26-575A-E02B121BC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015" y="2687420"/>
            <a:ext cx="164715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ВЛИЯНИЕ КАТИОНОВ МЕТАЛЛОВ НА ТЕМПЕРАТУРУ И ВРЕМЯ ГЕЛЕОБРАЗОВАНИЯ К-КАРРАГИНАНА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7" name="Rectangle 2">
            <a:extLst>
              <a:ext uri="{FF2B5EF4-FFF2-40B4-BE49-F238E27FC236}">
                <a16:creationId xmlns:a16="http://schemas.microsoft.com/office/drawing/2014/main" xmlns="" id="{B2D427A4-D947-B583-2CCC-BEE3C7013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ru-RU" altLang="ru-RU">
              <a:latin typeface="Corbel" panose="020B0503020204020204" pitchFamily="34" charset="0"/>
            </a:endParaRPr>
          </a:p>
        </p:txBody>
      </p:sp>
      <p:sp>
        <p:nvSpPr>
          <p:cNvPr id="5128" name="Rectangle 4">
            <a:extLst>
              <a:ext uri="{FF2B5EF4-FFF2-40B4-BE49-F238E27FC236}">
                <a16:creationId xmlns:a16="http://schemas.microsoft.com/office/drawing/2014/main" xmlns="" id="{804AE5B4-4813-5E15-E638-6D3213B5E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8363" y="8504238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ru-RU" altLang="ru-RU">
              <a:latin typeface="Corbel" panose="020B0503020204020204" pitchFamily="34" charset="0"/>
            </a:endParaRPr>
          </a:p>
        </p:txBody>
      </p:sp>
      <p:sp>
        <p:nvSpPr>
          <p:cNvPr id="5130" name="TextBox 12">
            <a:extLst>
              <a:ext uri="{FF2B5EF4-FFF2-40B4-BE49-F238E27FC236}">
                <a16:creationId xmlns:a16="http://schemas.microsoft.com/office/drawing/2014/main" xmlns="" id="{226FC8AD-524E-824D-5F3D-A43879424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3305" y="3928948"/>
            <a:ext cx="60244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ru-RU" altLang="ru-RU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Дударева</a:t>
            </a:r>
            <a:r>
              <a:rPr lang="ru-RU" alt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Е.А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Осовская И.И.</a:t>
            </a:r>
          </a:p>
        </p:txBody>
      </p:sp>
      <p:sp>
        <p:nvSpPr>
          <p:cNvPr id="5131" name="TextBox 6">
            <a:extLst>
              <a:ext uri="{FF2B5EF4-FFF2-40B4-BE49-F238E27FC236}">
                <a16:creationId xmlns:a16="http://schemas.microsoft.com/office/drawing/2014/main" xmlns="" id="{1FA399AF-2A15-3164-EB3B-0BC65F4C5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" y="4712925"/>
            <a:ext cx="1499385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медицина и фармацевтика заинтересованы в исследовании свойств водорослей. Фармакологически активные соединения, обнаруженные в морских водорослях, вызывают способность ингибировать противовоспалительные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ферменты.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место среди морских водорослей занимают красные водоросли, которые стали основным источником для получения многих полисахаридов, одним из которых является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каррагинан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(рис.1).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каррагинана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важно для его использования в биоинженерии для доставки лекарственных препаратов и в качестве гелей и загустителей в пищевой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4" name="Объект 2">
            <a:extLst>
              <a:ext uri="{FF2B5EF4-FFF2-40B4-BE49-F238E27FC236}">
                <a16:creationId xmlns:a16="http://schemas.microsoft.com/office/drawing/2014/main" xmlns="" id="{C2D1B338-DE47-F2FB-383C-9045C262CFFF}"/>
              </a:ext>
            </a:extLst>
          </p:cNvPr>
          <p:cNvSpPr txBox="1">
            <a:spLocks/>
          </p:cNvSpPr>
          <p:nvPr/>
        </p:nvSpPr>
        <p:spPr bwMode="auto">
          <a:xfrm>
            <a:off x="0" y="10007309"/>
            <a:ext cx="11743471" cy="617352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4200">
                <a:solidFill>
                  <a:srgbClr val="262626"/>
                </a:solidFill>
                <a:latin typeface="Gill Sans MT" panose="020B0502020104020203" pitchFamily="34" charset="0"/>
              </a:defRPr>
            </a:lvl1pPr>
            <a:lvl2pPr marL="1068388"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2pPr>
            <a:lvl3pPr marL="2136775"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3pPr>
            <a:lvl4pPr marL="3206750"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4pPr>
            <a:lvl5pPr marL="4275138" defTabSz="2136775">
              <a:spcBef>
                <a:spcPts val="233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5pPr>
            <a:lvl6pPr marL="4732338" defTabSz="2136775" fontAlgn="base">
              <a:spcBef>
                <a:spcPts val="2338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6pPr>
            <a:lvl7pPr marL="5189538" defTabSz="2136775" fontAlgn="base">
              <a:spcBef>
                <a:spcPts val="2338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7pPr>
            <a:lvl8pPr marL="5646738" defTabSz="2136775" fontAlgn="base">
              <a:spcBef>
                <a:spcPts val="2338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8pPr>
            <a:lvl9pPr marL="6103938" defTabSz="2136775" fontAlgn="base">
              <a:spcBef>
                <a:spcPts val="2338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3700">
                <a:solidFill>
                  <a:srgbClr val="262626"/>
                </a:solidFill>
                <a:latin typeface="Gill Sans MT" panose="020B0502020104020203" pitchFamily="34" charset="0"/>
              </a:defRPr>
            </a:lvl9pPr>
          </a:lstStyle>
          <a:p>
            <a:pPr marL="0" algn="just" eaLnBrk="1" hangingPunct="1">
              <a:spcBef>
                <a:spcPts val="0"/>
              </a:spcBef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Цель работы.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физико-химических свойств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к-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каррагинана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увеличения теоретических знаний и для расширения практического его использования в медицине и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фармацевтике.</a:t>
            </a:r>
          </a:p>
          <a:p>
            <a:pPr marL="0" algn="just" eaLnBrk="1" hangingPunct="1"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</a:rPr>
              <a:t>В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</a:rPr>
              <a:t>рамках поставленной цели были сформулированы и решались следующие основные задачи:</a:t>
            </a:r>
          </a:p>
          <a:p>
            <a:pPr algn="just" eaLnBrk="1" hangingPunct="1">
              <a:spcBef>
                <a:spcPts val="0"/>
              </a:spcBef>
              <a:buClrTx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</a:rPr>
              <a:t>Определить гидрофильные свойства к-</a:t>
            </a:r>
            <a:r>
              <a:rPr lang="ru-RU" sz="3000" dirty="0" err="1">
                <a:solidFill>
                  <a:schemeClr val="tx1"/>
                </a:solidFill>
                <a:latin typeface="Times New Roman" pitchFamily="18" charset="0"/>
              </a:rPr>
              <a:t>каррагинана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algn="just" eaLnBrk="1" hangingPunct="1">
              <a:spcBef>
                <a:spcPts val="0"/>
              </a:spcBef>
              <a:buClrTx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</a:rPr>
              <a:t>Изучить влияние катионов металлов на </a:t>
            </a:r>
            <a:r>
              <a:rPr lang="ru-RU" sz="3000" dirty="0" err="1">
                <a:solidFill>
                  <a:schemeClr val="tx1"/>
                </a:solidFill>
                <a:latin typeface="Times New Roman" pitchFamily="18" charset="0"/>
              </a:rPr>
              <a:t>гелеобразующие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</a:rPr>
              <a:t> свойства;</a:t>
            </a:r>
          </a:p>
          <a:p>
            <a:pPr algn="just" eaLnBrk="1" hangingPunct="1">
              <a:spcBef>
                <a:spcPts val="0"/>
              </a:spcBef>
              <a:buClrTx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</a:rPr>
              <a:t>Исследовать растворимость в растворителях различного класса;</a:t>
            </a:r>
          </a:p>
          <a:p>
            <a:pPr algn="just" eaLnBrk="1" hangingPunct="1">
              <a:spcBef>
                <a:spcPts val="0"/>
              </a:spcBef>
              <a:buClrTx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</a:rPr>
              <a:t>Определить зависимость времени растворения в водных растворах электролитов от рН среды;</a:t>
            </a:r>
          </a:p>
          <a:p>
            <a:pPr algn="just" eaLnBrk="1" hangingPunct="1">
              <a:spcBef>
                <a:spcPts val="0"/>
              </a:spcBef>
              <a:buClrTx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</a:rPr>
              <a:t>Изучить пленкообразующую способность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ru-RU" sz="3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715" y="16205624"/>
            <a:ext cx="114500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катионов металлов на время и температуру гелеобразования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6">
                <a:extLst>
                  <a:ext uri="{FF2B5EF4-FFF2-40B4-BE49-F238E27FC236}">
                    <a16:creationId xmlns:a16="http://schemas.microsoft.com/office/drawing/2014/main" xmlns="" id="{1FA399AF-2A15-3164-EB3B-0BC65F4C57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31099" y="10053630"/>
                <a:ext cx="9296939" cy="19790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indent="449263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algn="just"/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Исследования показали растворимость </a:t>
                </a:r>
                <a:r>
                  <a:rPr lang="ru-RU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каррагинана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воде при 80°С и нерастворимость в органических веществах. Необходимо отметить хорошую растворимость полисахарида в неорганических растворителях при умеренном уровне </a:t>
                </a:r>
                <a:r>
                  <a:rPr lang="ru-RU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рН&lt;9)</m:t>
                    </m:r>
                  </m:oMath>
                </a14:m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настоящей работе изучено влияние катионов калия, натрия и кальция на время и температуру гелеобразования. </a:t>
                </a:r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Выявлено 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влияние иона калия, кальция и натрия на температуру и время гелеобразования. </a:t>
                </a:r>
                <a:endParaRPr lang="ru-RU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Каррагинан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устойчив при </a:t>
                </a:r>
                <a:r>
                  <a:rPr lang="ru-RU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 и выше. При низких значениях рН, </a:t>
                </a:r>
                <a:r>
                  <a:rPr lang="ru-RU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каррагинан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становится менее стабильным (особенно при высоких температурах). B результате понижения рН, происходит реакция гидролиза, которая является причиной уменьшения вязкости и понижения способности к гелеобразованию. Для предотвращения гидролиза важно избегать длительного приготовления геля при низких </a:t>
                </a:r>
                <a:r>
                  <a:rPr lang="ru-RU" sz="4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pН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высоких температурах.</a:t>
                </a:r>
              </a:p>
              <a:p>
                <a:pPr algn="just"/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работе показано влияние катионов К+ , NH4 + , Ca2+ на формирование прочного геля. </a:t>
                </a:r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Причем </a:t>
                </a:r>
                <a:r>
                  <a:rPr lang="ru-RU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двухвалентные катионы снижают вязкость, когда присутствуют в высоких концентрациях, но увеличивают ее при более низких концентрациях. </a:t>
                </a:r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6">
                <a:extLst>
                  <a:ext uri="{FF2B5EF4-FFF2-40B4-BE49-F238E27FC236}">
                    <a16:creationId xmlns:a16="http://schemas.microsoft.com/office/drawing/2014/main" xmlns="" id="{1FA399AF-2A15-3164-EB3B-0BC65F4C5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31099" y="10053630"/>
                <a:ext cx="9296939" cy="19790033"/>
              </a:xfrm>
              <a:prstGeom prst="rect">
                <a:avLst/>
              </a:prstGeom>
              <a:blipFill rotWithShape="0">
                <a:blip r:embed="rId4"/>
                <a:stretch>
                  <a:fillRect l="-2361" t="-554" r="-2295" b="-3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8005" y="5108337"/>
            <a:ext cx="6053543" cy="403569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261644"/>
              </p:ext>
            </p:extLst>
          </p:nvPr>
        </p:nvGraphicFramePr>
        <p:xfrm>
          <a:off x="629331" y="17430747"/>
          <a:ext cx="10484805" cy="35609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15833"/>
                <a:gridCol w="4009390"/>
                <a:gridCol w="4359582"/>
              </a:tblGrid>
              <a:tr h="1345784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Катионы металлов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гелеобразования</a:t>
                      </a:r>
                      <a:r>
                        <a:rPr lang="ru-RU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℃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гелеобразования</a:t>
                      </a:r>
                      <a:r>
                        <a:rPr lang="ru-RU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мин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9785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3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9785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3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lang="ru-RU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9785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ru-RU" sz="3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074285"/>
              </p:ext>
            </p:extLst>
          </p:nvPr>
        </p:nvGraphicFramePr>
        <p:xfrm>
          <a:off x="947746" y="23217827"/>
          <a:ext cx="10037762" cy="6084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1709"/>
                <a:gridCol w="4383311"/>
                <a:gridCol w="3262742"/>
              </a:tblGrid>
              <a:tr h="19255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Растворители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Растворимость,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растворения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80°С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растворения, мин.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41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30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Растворим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84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NaOH (0,1н)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Растворим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84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 (0,1н)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Растворим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3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41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30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30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Нерастворим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30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30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Нерастворим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198637" y="21660205"/>
            <a:ext cx="10398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2. Растворимость в различных растворителях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240</TotalTime>
  <Words>403</Words>
  <Application>Microsoft Office PowerPoint</Application>
  <PresentationFormat>Произвольный</PresentationFormat>
  <Paragraphs>51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Corbel</vt:lpstr>
      <vt:lpstr>Gill Sans MT</vt:lpstr>
      <vt:lpstr>Times New Roman</vt:lpstr>
      <vt:lpstr>Посылка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Баранова</dc:creator>
  <cp:lastModifiedBy>Пользователь</cp:lastModifiedBy>
  <cp:revision>21</cp:revision>
  <dcterms:created xsi:type="dcterms:W3CDTF">2022-10-19T11:01:24Z</dcterms:created>
  <dcterms:modified xsi:type="dcterms:W3CDTF">2024-03-21T15:33:11Z</dcterms:modified>
</cp:coreProperties>
</file>