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6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42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7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2772" y="-2340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AE684-EFD3-42AD-91B2-3FFD41A83D23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7588-3718-4D66-974E-1553C9776E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04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06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942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077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7588-3718-4D66-974E-1553C9776EE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54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5"/>
            <a:ext cx="18178780" cy="64905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10"/>
            <a:ext cx="4812030" cy="2583610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1" y="1212610"/>
            <a:ext cx="14079643" cy="2583610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5"/>
            <a:ext cx="18178780" cy="60139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1" y="7065334"/>
            <a:ext cx="9445837" cy="19983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4" y="7065334"/>
            <a:ext cx="9445837" cy="19983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1" y="6777950"/>
            <a:ext cx="9449551" cy="2824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1" y="9602677"/>
            <a:ext cx="9449551" cy="174460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9" y="6777950"/>
            <a:ext cx="9453263" cy="2824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9" y="9602677"/>
            <a:ext cx="9453263" cy="174460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6" y="1205598"/>
            <a:ext cx="11955815" cy="25843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72"/>
            <a:ext cx="7036110" cy="20712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4"/>
            <a:ext cx="19248120" cy="1998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1" y="28065058"/>
            <a:ext cx="499025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8"/>
            <a:ext cx="6772487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8" y="28065058"/>
            <a:ext cx="499025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C23BBB7-2FAE-46EF-BB3B-CC44CE63515B}"/>
              </a:ext>
            </a:extLst>
          </p:cNvPr>
          <p:cNvSpPr/>
          <p:nvPr/>
        </p:nvSpPr>
        <p:spPr>
          <a:xfrm>
            <a:off x="0" y="0"/>
            <a:ext cx="21386800" cy="30279975"/>
          </a:xfrm>
          <a:prstGeom prst="rect">
            <a:avLst/>
          </a:prstGeom>
          <a:noFill/>
          <a:ln w="1016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68664" y="58922"/>
            <a:ext cx="16880686" cy="177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95181" tIns="147590" rIns="295181" bIns="147590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cs typeface="Times New Roman" panose="02020603050405020304" pitchFamily="18" charset="0"/>
              </a:rPr>
              <a:t>Левицкая А.В.</a:t>
            </a:r>
          </a:p>
          <a:p>
            <a:r>
              <a:rPr lang="ru-RU" sz="3200" dirty="0">
                <a:solidFill>
                  <a:schemeClr val="tx1"/>
                </a:solidFill>
                <a:cs typeface="Times New Roman" panose="02020603050405020304" pitchFamily="18" charset="0"/>
              </a:rPr>
              <a:t>Руководитель: </a:t>
            </a:r>
            <a:r>
              <a:rPr lang="ru-RU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Веролайнен</a:t>
            </a:r>
            <a:r>
              <a:rPr lang="ru-RU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Н.В.</a:t>
            </a:r>
          </a:p>
          <a:p>
            <a:r>
              <a:rPr lang="ru-RU" sz="3200" dirty="0">
                <a:solidFill>
                  <a:schemeClr val="tx1"/>
                </a:solidFill>
                <a:cs typeface="Times New Roman" panose="02020603050405020304" pitchFamily="18" charset="0"/>
              </a:rPr>
              <a:t>Тверской государственный университет, кафедра органической химии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3437250" y="2207147"/>
            <a:ext cx="17670600" cy="97787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95181" tIns="147590" rIns="295181" bIns="147590">
            <a:noAutofit/>
          </a:bodyPr>
          <a:lstStyle>
            <a:lvl1pPr algn="ctr" defTabSz="91430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ИССЛЕДОВАНИЕ СВОЙСТВ ЭФИРНЫХ МАСЕЛ ЛАВАНДЫ ДЛЯ ВЫЯВЛЕНИЯ ФАЛЬСИФИКАЦИИ</a:t>
            </a:r>
            <a:br>
              <a:rPr lang="ru-RU" sz="10300" b="1" dirty="0">
                <a:solidFill>
                  <a:schemeClr val="tx1"/>
                </a:solidFill>
              </a:rPr>
            </a:br>
            <a:endParaRPr lang="ru-RU" sz="103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32626" y="3814530"/>
            <a:ext cx="20590165" cy="3249598"/>
          </a:xfrm>
          <a:prstGeom prst="flowChartAlternateProcess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17491" y="3591941"/>
            <a:ext cx="20820433" cy="3598751"/>
          </a:xfrm>
          <a:prstGeom prst="flowChartAlternateProcess">
            <a:avLst/>
          </a:prstGeom>
          <a:noFill/>
        </p:spPr>
        <p:txBody>
          <a:bodyPr wrap="square" lIns="295181" tIns="147590" rIns="295181" bIns="147590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Эфирные масла являются одним из самых востребованных продуктов на мировом рынке, поскольку они обладают разнообразными полезными свойствами. Однако, многие производители в коммерческих целях осуществляют фальсификацию эфирных масел, использование которых небезопасно и может стать причиной возникновения заболеваний. Обнаружить фальсификат невозможно без использования специальных химических методов, поэтому выявление фальсификации эфирных масел крайне важно и необходимо.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202" y="7410884"/>
            <a:ext cx="20047015" cy="1080599"/>
          </a:xfrm>
          <a:prstGeom prst="rect">
            <a:avLst/>
          </a:prstGeom>
          <a:noFill/>
        </p:spPr>
        <p:txBody>
          <a:bodyPr wrap="square" lIns="94791" tIns="47394" rIns="94791" bIns="47394" rtlCol="0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исследовать физико-химические и органолептические свойства эфирных масел лаванды и проверить наличие в них примесей для обнаружения признаков фальсификации. 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98317" y="7374148"/>
            <a:ext cx="20590165" cy="1262434"/>
          </a:xfrm>
          <a:prstGeom prst="flowChartAlternateProcess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59185" y="8929392"/>
            <a:ext cx="20590165" cy="3948977"/>
          </a:xfrm>
          <a:prstGeom prst="flowChartAlternateProcess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774" y="8975714"/>
            <a:ext cx="5528951" cy="584759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Объекты исследования: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53240" y="9134173"/>
            <a:ext cx="12846564" cy="3539414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Эфирные масла лаванды различных брендов: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OILdrop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Vitateka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Botavikos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Dr.Pill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Oleos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«BUBBLE TIME»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989" y="12215555"/>
            <a:ext cx="6119349" cy="523204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 1. Эфирные масла лаванды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63203" y="13220025"/>
            <a:ext cx="20529015" cy="11115294"/>
          </a:xfrm>
          <a:prstGeom prst="flowChartAlternateProcess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307" y="25101515"/>
            <a:ext cx="18789919" cy="403187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algn="just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результате проведенного исследования было выявлено, что числовые показатели эфирных масел компаний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OILdrop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Botavikos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не соответствуют стандарту, что характеризует низкое качество данных образцов.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Так, например, показатель эфирного числа был сильно завышен, а при омылении наблюдалось сильное вспенивание и образование мыла, что означает наличие триглицеридов и подтверждает фальсификацию эфирных масел жирными кислотами.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053440" y="14174513"/>
            <a:ext cx="844984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Исследование свойств эфирных масел лаванды проводилось с использованием методик, указанных в ГОСТ ISO 3515-2017 «Масло эфирное лавандовое. Технические условия».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всех масел были определены органолептические и физико-химические показатели, такие как внешний вид, цвет, запах, относительная плотность, показатель преломления, угол вращения плоскости поляризации света, растворимость в этиловом спирте, кислотное и эфирное число. Дополнительно, были осуществлены специальные пробы для определения присутствия посторонних и собственных примесей. Качественный состав эфирных масел был установлен при помощи метода ИК-спектроскопии.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46" y="58922"/>
            <a:ext cx="3113196" cy="346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Блок-схема: альтернативный процесс 24">
            <a:extLst>
              <a:ext uri="{FF2B5EF4-FFF2-40B4-BE49-F238E27FC236}">
                <a16:creationId xmlns:a16="http://schemas.microsoft.com/office/drawing/2014/main" id="{8F68862D-5FC1-4EC7-970A-0C4C85313E99}"/>
              </a:ext>
            </a:extLst>
          </p:cNvPr>
          <p:cNvSpPr/>
          <p:nvPr/>
        </p:nvSpPr>
        <p:spPr>
          <a:xfrm>
            <a:off x="463203" y="24925949"/>
            <a:ext cx="20486147" cy="4508736"/>
          </a:xfrm>
          <a:prstGeom prst="flowChartAlternateProcess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7BBD21-8021-4F26-96A2-8842DDF3D663}"/>
              </a:ext>
            </a:extLst>
          </p:cNvPr>
          <p:cNvSpPr txBox="1"/>
          <p:nvPr/>
        </p:nvSpPr>
        <p:spPr>
          <a:xfrm>
            <a:off x="826640" y="22716210"/>
            <a:ext cx="5502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Рис 2. Установка для определения эфирного числа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7E68F2-05D8-478A-A19E-6FAAC5C4FFFC}"/>
              </a:ext>
            </a:extLst>
          </p:cNvPr>
          <p:cNvSpPr txBox="1"/>
          <p:nvPr/>
        </p:nvSpPr>
        <p:spPr>
          <a:xfrm>
            <a:off x="6263993" y="20477111"/>
            <a:ext cx="44775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Рис 3.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мыла в колбе с эфирным маслом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EBAD108-0202-4835-8EEE-6A8B55A68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36" y="15187534"/>
            <a:ext cx="3877900" cy="51880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49A16F-A20D-474A-A0FC-B888161399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" y="14296754"/>
            <a:ext cx="4984190" cy="824389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E127B24-32FA-49E4-9CD1-28E35AC2D3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2" b="11045"/>
          <a:stretch/>
        </p:blipFill>
        <p:spPr>
          <a:xfrm>
            <a:off x="873234" y="9612613"/>
            <a:ext cx="6533054" cy="25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3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336</Words>
  <Application>Microsoft Office PowerPoint</Application>
  <PresentationFormat>Произвольный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Левицкая</dc:creator>
  <cp:lastModifiedBy>Анна Лев</cp:lastModifiedBy>
  <cp:revision>129</cp:revision>
  <dcterms:created xsi:type="dcterms:W3CDTF">2022-03-22T06:26:45Z</dcterms:created>
  <dcterms:modified xsi:type="dcterms:W3CDTF">2024-03-21T16:34:06Z</dcterms:modified>
</cp:coreProperties>
</file>