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8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C20F1A"/>
    <a:srgbClr val="C20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317" autoAdjust="0"/>
    <p:restoredTop sz="94660"/>
  </p:normalViewPr>
  <p:slideViewPr>
    <p:cSldViewPr snapToGrid="0">
      <p:cViewPr>
        <p:scale>
          <a:sx n="25" d="100"/>
          <a:sy n="25" d="100"/>
        </p:scale>
        <p:origin x="1896" y="144"/>
      </p:cViewPr>
      <p:guideLst>
        <p:guide orient="horz" pos="6735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5501" y="570227"/>
            <a:ext cx="29064204" cy="2024316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6306" y="2751297"/>
            <a:ext cx="24749987" cy="91236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18709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5113" y="12065738"/>
            <a:ext cx="21772378" cy="4328376"/>
          </a:xfrm>
        </p:spPr>
        <p:txBody>
          <a:bodyPr>
            <a:normAutofit/>
          </a:bodyPr>
          <a:lstStyle>
            <a:lvl1pPr marL="0" indent="0" algn="ctr">
              <a:spcBef>
                <a:spcPts val="3118"/>
              </a:spcBef>
              <a:buNone/>
              <a:defRPr sz="5613">
                <a:solidFill>
                  <a:srgbClr val="FFFFFF"/>
                </a:solidFill>
              </a:defRPr>
            </a:lvl1pPr>
            <a:lvl2pPr marL="1069196" indent="0" algn="ctr">
              <a:buNone/>
              <a:defRPr sz="5613"/>
            </a:lvl2pPr>
            <a:lvl3pPr marL="2138393" indent="0" algn="ctr">
              <a:buNone/>
              <a:defRPr sz="5613"/>
            </a:lvl3pPr>
            <a:lvl4pPr marL="3207589" indent="0" algn="ctr">
              <a:buNone/>
              <a:defRPr sz="4677"/>
            </a:lvl4pPr>
            <a:lvl5pPr marL="4276786" indent="0" algn="ctr">
              <a:buNone/>
              <a:defRPr sz="4677"/>
            </a:lvl5pPr>
            <a:lvl6pPr marL="5345982" indent="0" algn="ctr">
              <a:buNone/>
              <a:defRPr sz="4677"/>
            </a:lvl6pPr>
            <a:lvl7pPr marL="6415179" indent="0" algn="ctr">
              <a:buNone/>
              <a:defRPr sz="4677"/>
            </a:lvl7pPr>
            <a:lvl8pPr marL="7484375" indent="0" algn="ctr">
              <a:buNone/>
              <a:defRPr sz="4677"/>
            </a:lvl8pPr>
            <a:lvl9pPr marL="8553572" indent="0" algn="ctr">
              <a:buNone/>
              <a:defRPr sz="467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852402-F0E4-4E07-8DE6-81ABD616AD2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7316D7-069C-4A56-BA25-7D6A5A208C5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4913416" y="11642196"/>
            <a:ext cx="2043577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2402-F0E4-4E07-8DE6-81ABD616AD2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6D7-069C-4A56-BA25-7D6A5A20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375958"/>
            <a:ext cx="5771212" cy="168693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8303" y="2375958"/>
            <a:ext cx="18448958" cy="168693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2402-F0E4-4E07-8DE6-81ABD616AD2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6D7-069C-4A56-BA25-7D6A5A20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8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118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2402-F0E4-4E07-8DE6-81ABD616AD2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6D7-069C-4A56-BA25-7D6A5A20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5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475" y="3659272"/>
            <a:ext cx="24749987" cy="91236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18709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6099" y="12954024"/>
            <a:ext cx="21775447" cy="4252423"/>
          </a:xfrm>
        </p:spPr>
        <p:txBody>
          <a:bodyPr anchor="t">
            <a:normAutofit/>
          </a:bodyPr>
          <a:lstStyle>
            <a:lvl1pPr marL="0" indent="0" algn="ctr">
              <a:buNone/>
              <a:defRPr sz="5613">
                <a:solidFill>
                  <a:schemeClr val="accent1"/>
                </a:solidFill>
              </a:defRPr>
            </a:lvl1pPr>
            <a:lvl2pPr marL="1069196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9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58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786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982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517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37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572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2402-F0E4-4E07-8DE6-81ABD616AD2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6D7-069C-4A56-BA25-7D6A5A208C5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724" y="12535856"/>
            <a:ext cx="204357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22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8301" y="6415084"/>
            <a:ext cx="11807333" cy="12545060"/>
          </a:xfrm>
        </p:spPr>
        <p:txBody>
          <a:bodyPr/>
          <a:lstStyle>
            <a:lvl1pPr>
              <a:defRPr sz="5145"/>
            </a:lvl1pPr>
            <a:lvl2pPr>
              <a:defRPr sz="4677"/>
            </a:lvl2pPr>
            <a:lvl3pPr>
              <a:defRPr sz="4209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63754" y="6415088"/>
            <a:ext cx="11807333" cy="12545060"/>
          </a:xfrm>
        </p:spPr>
        <p:txBody>
          <a:bodyPr/>
          <a:lstStyle>
            <a:lvl1pPr>
              <a:defRPr sz="5145"/>
            </a:lvl1pPr>
            <a:lvl2pPr>
              <a:defRPr sz="4677"/>
            </a:lvl2pPr>
            <a:lvl3pPr>
              <a:defRPr sz="4209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2402-F0E4-4E07-8DE6-81ABD616AD2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6D7-069C-4A56-BA25-7D6A5A20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2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8301" y="6240822"/>
            <a:ext cx="11807333" cy="242347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5613" b="1"/>
            </a:lvl1pPr>
            <a:lvl2pPr marL="1069196" indent="0">
              <a:buNone/>
              <a:defRPr sz="4677" b="1"/>
            </a:lvl2pPr>
            <a:lvl3pPr marL="2138393" indent="0">
              <a:buNone/>
              <a:defRPr sz="4209" b="1"/>
            </a:lvl3pPr>
            <a:lvl4pPr marL="3207589" indent="0">
              <a:buNone/>
              <a:defRPr sz="3742" b="1"/>
            </a:lvl4pPr>
            <a:lvl5pPr marL="4276786" indent="0">
              <a:buNone/>
              <a:defRPr sz="3742" b="1"/>
            </a:lvl5pPr>
            <a:lvl6pPr marL="5345982" indent="0">
              <a:buNone/>
              <a:defRPr sz="3742" b="1"/>
            </a:lvl6pPr>
            <a:lvl7pPr marL="6415179" indent="0">
              <a:buNone/>
              <a:defRPr sz="3742" b="1"/>
            </a:lvl7pPr>
            <a:lvl8pPr marL="7484375" indent="0">
              <a:buNone/>
              <a:defRPr sz="3742" b="1"/>
            </a:lvl8pPr>
            <a:lvl9pPr marL="8553572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8301" y="8485735"/>
            <a:ext cx="11807333" cy="10549255"/>
          </a:xfrm>
        </p:spPr>
        <p:txBody>
          <a:bodyPr/>
          <a:lstStyle>
            <a:lvl1pPr>
              <a:defRPr sz="5145"/>
            </a:lvl1pPr>
            <a:lvl2pPr>
              <a:defRPr sz="4677"/>
            </a:lvl2pPr>
            <a:lvl3pPr>
              <a:defRPr sz="4209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67631" y="6233093"/>
            <a:ext cx="11807333" cy="242347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5613" b="1"/>
            </a:lvl1pPr>
            <a:lvl2pPr marL="1069196" indent="0">
              <a:buNone/>
              <a:defRPr sz="4677" b="1"/>
            </a:lvl2pPr>
            <a:lvl3pPr marL="2138393" indent="0">
              <a:buNone/>
              <a:defRPr sz="4209" b="1"/>
            </a:lvl3pPr>
            <a:lvl4pPr marL="3207589" indent="0">
              <a:buNone/>
              <a:defRPr sz="3742" b="1"/>
            </a:lvl4pPr>
            <a:lvl5pPr marL="4276786" indent="0">
              <a:buNone/>
              <a:defRPr sz="3742" b="1"/>
            </a:lvl5pPr>
            <a:lvl6pPr marL="5345982" indent="0">
              <a:buNone/>
              <a:defRPr sz="3742" b="1"/>
            </a:lvl6pPr>
            <a:lvl7pPr marL="6415179" indent="0">
              <a:buNone/>
              <a:defRPr sz="3742" b="1"/>
            </a:lvl7pPr>
            <a:lvl8pPr marL="7484375" indent="0">
              <a:buNone/>
              <a:defRPr sz="3742" b="1"/>
            </a:lvl8pPr>
            <a:lvl9pPr marL="8553572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67631" y="8478997"/>
            <a:ext cx="11807333" cy="10549255"/>
          </a:xfrm>
        </p:spPr>
        <p:txBody>
          <a:bodyPr/>
          <a:lstStyle>
            <a:lvl1pPr>
              <a:defRPr sz="5145"/>
            </a:lvl1pPr>
            <a:lvl2pPr>
              <a:defRPr sz="4677"/>
            </a:lvl2pPr>
            <a:lvl3pPr>
              <a:defRPr sz="4209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2402-F0E4-4E07-8DE6-81ABD616AD2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6D7-069C-4A56-BA25-7D6A5A20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2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2402-F0E4-4E07-8DE6-81ABD616AD2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6D7-069C-4A56-BA25-7D6A5A20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4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2402-F0E4-4E07-8DE6-81ABD616AD2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6D7-069C-4A56-BA25-7D6A5A20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9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301" y="3421380"/>
            <a:ext cx="9385316" cy="541718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935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1901" y="3421380"/>
            <a:ext cx="13739192" cy="14540865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3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8301" y="8838565"/>
            <a:ext cx="9385316" cy="91236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94"/>
              </a:spcBef>
              <a:buNone/>
              <a:defRPr sz="3976"/>
            </a:lvl1pPr>
            <a:lvl2pPr marL="1069196" indent="0">
              <a:buNone/>
              <a:defRPr sz="2806"/>
            </a:lvl2pPr>
            <a:lvl3pPr marL="2138393" indent="0">
              <a:buNone/>
              <a:defRPr sz="2339"/>
            </a:lvl3pPr>
            <a:lvl4pPr marL="3207589" indent="0">
              <a:buNone/>
              <a:defRPr sz="2105"/>
            </a:lvl4pPr>
            <a:lvl5pPr marL="4276786" indent="0">
              <a:buNone/>
              <a:defRPr sz="2105"/>
            </a:lvl5pPr>
            <a:lvl6pPr marL="5345982" indent="0">
              <a:buNone/>
              <a:defRPr sz="2105"/>
            </a:lvl6pPr>
            <a:lvl7pPr marL="6415179" indent="0">
              <a:buNone/>
              <a:defRPr sz="2105"/>
            </a:lvl7pPr>
            <a:lvl8pPr marL="7484375" indent="0">
              <a:buNone/>
              <a:defRPr sz="2105"/>
            </a:lvl8pPr>
            <a:lvl9pPr marL="8553572" indent="0">
              <a:buNone/>
              <a:defRPr sz="210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2402-F0E4-4E07-8DE6-81ABD616AD2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6D7-069C-4A56-BA25-7D6A5A20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7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301" y="3421380"/>
            <a:ext cx="9385316" cy="541718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935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307014" y="3335844"/>
            <a:ext cx="14096989" cy="14483845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6548"/>
            </a:lvl1pPr>
            <a:lvl2pPr marL="1069196" indent="0">
              <a:buNone/>
              <a:defRPr sz="6548"/>
            </a:lvl2pPr>
            <a:lvl3pPr marL="2138393" indent="0">
              <a:buNone/>
              <a:defRPr sz="5613"/>
            </a:lvl3pPr>
            <a:lvl4pPr marL="3207589" indent="0">
              <a:buNone/>
              <a:defRPr sz="4677"/>
            </a:lvl4pPr>
            <a:lvl5pPr marL="4276786" indent="0">
              <a:buNone/>
              <a:defRPr sz="4677"/>
            </a:lvl5pPr>
            <a:lvl6pPr marL="5345982" indent="0">
              <a:buNone/>
              <a:defRPr sz="4677"/>
            </a:lvl6pPr>
            <a:lvl7pPr marL="6415179" indent="0">
              <a:buNone/>
              <a:defRPr sz="4677"/>
            </a:lvl7pPr>
            <a:lvl8pPr marL="7484375" indent="0">
              <a:buNone/>
              <a:defRPr sz="4677"/>
            </a:lvl8pPr>
            <a:lvl9pPr marL="8553572" indent="0">
              <a:buNone/>
              <a:defRPr sz="467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8301" y="8838565"/>
            <a:ext cx="9385316" cy="8981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494"/>
              </a:spcBef>
              <a:buNone/>
              <a:defRPr sz="3976"/>
            </a:lvl1pPr>
            <a:lvl2pPr marL="1069196" indent="0">
              <a:buNone/>
              <a:defRPr sz="2806"/>
            </a:lvl2pPr>
            <a:lvl3pPr marL="2138393" indent="0">
              <a:buNone/>
              <a:defRPr sz="2339"/>
            </a:lvl3pPr>
            <a:lvl4pPr marL="3207589" indent="0">
              <a:buNone/>
              <a:defRPr sz="2105"/>
            </a:lvl4pPr>
            <a:lvl5pPr marL="4276786" indent="0">
              <a:buNone/>
              <a:defRPr sz="2105"/>
            </a:lvl5pPr>
            <a:lvl6pPr marL="5345982" indent="0">
              <a:buNone/>
              <a:defRPr sz="2105"/>
            </a:lvl6pPr>
            <a:lvl7pPr marL="6415179" indent="0">
              <a:buNone/>
              <a:defRPr sz="2105"/>
            </a:lvl7pPr>
            <a:lvl8pPr marL="7484375" indent="0">
              <a:buNone/>
              <a:defRPr sz="2105"/>
            </a:lvl8pPr>
            <a:lvl9pPr marL="8553572" indent="0">
              <a:buNone/>
              <a:defRPr sz="210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2402-F0E4-4E07-8DE6-81ABD616AD2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16D7-069C-4A56-BA25-7D6A5A20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3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5505" y="570230"/>
            <a:ext cx="29064204" cy="202431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8301" y="1900767"/>
            <a:ext cx="24522923" cy="422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8306" y="6415088"/>
            <a:ext cx="24516344" cy="12592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38291" y="19406246"/>
            <a:ext cx="5783566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18">
                <a:solidFill>
                  <a:schemeClr val="accent1"/>
                </a:solidFill>
              </a:defRPr>
            </a:lvl1pPr>
          </a:lstStyle>
          <a:p>
            <a:fld id="{42852402-F0E4-4E07-8DE6-81ABD616AD2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06538" y="19406246"/>
            <a:ext cx="1171519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18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67122" y="19406246"/>
            <a:ext cx="4236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>
                <a:solidFill>
                  <a:schemeClr val="accent1"/>
                </a:solidFill>
              </a:defRPr>
            </a:lvl1pPr>
          </a:lstStyle>
          <a:p>
            <a:fld id="{F97316D7-069C-4A56-BA25-7D6A5A208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2138393" rtl="0" eaLnBrk="1" latinLnBrk="0" hangingPunct="1">
        <a:lnSpc>
          <a:spcPct val="90000"/>
        </a:lnSpc>
        <a:spcBef>
          <a:spcPct val="0"/>
        </a:spcBef>
        <a:buNone/>
        <a:defRPr sz="12472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534598" indent="-427679" algn="l" defTabSz="2138393" rtl="0" eaLnBrk="1" latinLnBrk="0" hangingPunct="1">
        <a:lnSpc>
          <a:spcPct val="90000"/>
        </a:lnSpc>
        <a:spcBef>
          <a:spcPts val="3118"/>
        </a:spcBef>
        <a:buClr>
          <a:schemeClr val="accent1"/>
        </a:buClr>
        <a:buSzPct val="80000"/>
        <a:buFont typeface="Corbel" pitchFamily="34" charset="0"/>
        <a:buChar char="•"/>
        <a:defRPr sz="6236" kern="1200">
          <a:solidFill>
            <a:schemeClr val="accent1"/>
          </a:solidFill>
          <a:latin typeface="+mn-lt"/>
          <a:ea typeface="+mn-ea"/>
          <a:cs typeface="+mn-cs"/>
        </a:defRPr>
      </a:lvl1pPr>
      <a:lvl2pPr marL="1069196" indent="-427679" algn="l" defTabSz="2138393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SzPct val="80000"/>
        <a:buFont typeface="Corbel" pitchFamily="34" charset="0"/>
        <a:buChar char="•"/>
        <a:defRPr sz="5613" kern="1200">
          <a:solidFill>
            <a:schemeClr val="accent1"/>
          </a:solidFill>
          <a:latin typeface="+mn-lt"/>
          <a:ea typeface="+mn-ea"/>
          <a:cs typeface="+mn-cs"/>
        </a:defRPr>
      </a:lvl2pPr>
      <a:lvl3pPr marL="1710714" indent="-427679" algn="l" defTabSz="2138393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SzPct val="80000"/>
        <a:buFont typeface="Corbel" pitchFamily="34" charset="0"/>
        <a:buChar char="•"/>
        <a:defRPr sz="4989" kern="1200">
          <a:solidFill>
            <a:schemeClr val="accent1"/>
          </a:solidFill>
          <a:latin typeface="+mn-lt"/>
          <a:ea typeface="+mn-ea"/>
          <a:cs typeface="+mn-cs"/>
        </a:defRPr>
      </a:lvl3pPr>
      <a:lvl4pPr marL="2352232" indent="-427679" algn="l" defTabSz="2138393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SzPct val="80000"/>
        <a:buFont typeface="Corbel" pitchFamily="34" charset="0"/>
        <a:buChar char="•"/>
        <a:defRPr sz="4365" kern="1200">
          <a:solidFill>
            <a:schemeClr val="accent1"/>
          </a:solidFill>
          <a:latin typeface="+mn-lt"/>
          <a:ea typeface="+mn-ea"/>
          <a:cs typeface="+mn-cs"/>
        </a:defRPr>
      </a:lvl4pPr>
      <a:lvl5pPr marL="2869026" indent="-427679" algn="l" defTabSz="2138393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SzPct val="80000"/>
        <a:buFont typeface="Corbel" pitchFamily="34" charset="0"/>
        <a:buChar char="•"/>
        <a:defRPr sz="4365" kern="1200">
          <a:solidFill>
            <a:schemeClr val="accent1"/>
          </a:solidFill>
          <a:latin typeface="+mn-lt"/>
          <a:ea typeface="+mn-ea"/>
          <a:cs typeface="+mn-cs"/>
        </a:defRPr>
      </a:lvl5pPr>
      <a:lvl6pPr marL="3429910" indent="-534598" algn="l" defTabSz="2138393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SzPct val="80000"/>
        <a:buFont typeface="Corbel" pitchFamily="34" charset="0"/>
        <a:buChar char="•"/>
        <a:defRPr sz="4365" kern="1200">
          <a:solidFill>
            <a:schemeClr val="accent1"/>
          </a:solidFill>
          <a:latin typeface="+mn-lt"/>
          <a:ea typeface="+mn-ea"/>
          <a:cs typeface="+mn-cs"/>
        </a:defRPr>
      </a:lvl6pPr>
      <a:lvl7pPr marL="4053530" indent="-534598" algn="l" defTabSz="2138393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SzPct val="80000"/>
        <a:buFont typeface="Corbel" pitchFamily="34" charset="0"/>
        <a:buChar char="•"/>
        <a:defRPr sz="4365" kern="1200">
          <a:solidFill>
            <a:schemeClr val="accent1"/>
          </a:solidFill>
          <a:latin typeface="+mn-lt"/>
          <a:ea typeface="+mn-ea"/>
          <a:cs typeface="+mn-cs"/>
        </a:defRPr>
      </a:lvl7pPr>
      <a:lvl8pPr marL="4677150" indent="-534598" algn="l" defTabSz="2138393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SzPct val="80000"/>
        <a:buFont typeface="Corbel" pitchFamily="34" charset="0"/>
        <a:buChar char="•"/>
        <a:defRPr sz="4365" kern="1200">
          <a:solidFill>
            <a:schemeClr val="accent1"/>
          </a:solidFill>
          <a:latin typeface="+mn-lt"/>
          <a:ea typeface="+mn-ea"/>
          <a:cs typeface="+mn-cs"/>
        </a:defRPr>
      </a:lvl8pPr>
      <a:lvl9pPr marL="5300770" indent="-534598" algn="l" defTabSz="2138393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SzPct val="80000"/>
        <a:buFont typeface="Corbel" pitchFamily="34" charset="0"/>
        <a:buChar char="•"/>
        <a:defRPr sz="4365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96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93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589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786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982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5179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375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572" algn="l" defTabSz="2138393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263183" y="4259953"/>
            <a:ext cx="12244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гусениц 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Galleria melonella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6767" y="4021378"/>
            <a:ext cx="29839994" cy="0"/>
          </a:xfrm>
          <a:prstGeom prst="line">
            <a:avLst/>
          </a:prstGeom>
          <a:ln w="76200">
            <a:solidFill>
              <a:srgbClr val="C20E1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537449" y="5267968"/>
            <a:ext cx="1417212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работы являлось изучение химического состава гусениц </a:t>
            </a:r>
            <a:r>
              <a:rPr lang="ru-RU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Galleria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melonella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дальнейшего понимания их ценности в качестве кормовой добавки для сельскохозяйственных животных и птиц.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323009" y="9010511"/>
            <a:ext cx="14009992" cy="330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7440" algn="just"/>
            <a:r>
              <a:rPr lang="ru-RU" sz="347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Galleria</a:t>
            </a:r>
            <a:r>
              <a:rPr lang="ru-RU" sz="347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7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mellonella</a:t>
            </a:r>
            <a:r>
              <a:rPr lang="ru-RU" sz="347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7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большая восковая моль – это вид </a:t>
            </a:r>
            <a:r>
              <a:rPr lang="ru-RU" sz="347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молевидных</a:t>
            </a:r>
            <a:r>
              <a:rPr lang="ru-RU" sz="347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бабочек, встречающихся всюду, где развито пчеловодство</a:t>
            </a:r>
            <a:r>
              <a:rPr lang="ru-RU" sz="347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выступают вредителями пчеловодства, повреждая пчелиные соты. Их </a:t>
            </a:r>
            <a:r>
              <a:rPr lang="ru-RU" sz="347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гусеницы живут в ульях медоносных пчел, где питаются воском, а взрослые бабочки </a:t>
            </a:r>
            <a:r>
              <a:rPr lang="ru-RU" sz="347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возможности питаться – </a:t>
            </a:r>
            <a:r>
              <a:rPr lang="ru-RU" sz="347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недоразвиты ротовые органы и органы пищеварения.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3990" y="11071807"/>
            <a:ext cx="8872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Galleria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melonella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722" y="11747822"/>
            <a:ext cx="13652066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 активная добавка – гусеницы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Galleria melonella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в себе много полезных веществ: белков, углеводов и жиров, что делает ее перспективной микродобавкой для сельскохозяйственных кормов  </a:t>
            </a:r>
          </a:p>
          <a:p>
            <a:pPr algn="just"/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Тест-объект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Galleria melonella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использована  как модельный объект для физиологических и биохимических исследований при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разведении лабораторных условиях.</a:t>
            </a:r>
          </a:p>
          <a:p>
            <a:pPr algn="just"/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– спиртовые экстракты из гусениц давно известны человечеству и используются в рамках народной медицины в качестве БАД. Также существуют различные фармацевтические 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фитокомпозиции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гусениц большой восковой моли.</a:t>
            </a:r>
          </a:p>
          <a:p>
            <a:pPr algn="just"/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отходами – гусеницы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Galleria melonella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разлагать полиэтилен. Они не только механически разгрызают его, а взаимодействуют с полимером на химическом уровне.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54855" y="-5431"/>
            <a:ext cx="27754828" cy="3736175"/>
            <a:chOff x="4102075" y="209404"/>
            <a:chExt cx="27754828" cy="3736175"/>
          </a:xfrm>
        </p:grpSpPr>
        <p:sp>
          <p:nvSpPr>
            <p:cNvPr id="5" name="TextBox 4"/>
            <p:cNvSpPr txBox="1"/>
            <p:nvPr/>
          </p:nvSpPr>
          <p:spPr>
            <a:xfrm>
              <a:off x="7731855" y="710252"/>
              <a:ext cx="2412504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МИНОБРНАУКИ РОССИИ</a:t>
              </a:r>
              <a:b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Федеральное государственное бюджетное образовательное учреждение</a:t>
              </a:r>
              <a:b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высшего образования</a:t>
              </a:r>
              <a:b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«Тверской государственный технический университет»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(ТвГТУ)</a:t>
              </a:r>
              <a:b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Кафедра биотехнологии, химии и стандартизации</a:t>
              </a:r>
              <a:endParaRPr lang="ru-RU" sz="3200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" r="65998"/>
            <a:stretch/>
          </p:blipFill>
          <p:spPr>
            <a:xfrm>
              <a:off x="4102075" y="209404"/>
              <a:ext cx="3736175" cy="3736175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5041118" y="16248722"/>
            <a:ext cx="145737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результаты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показали, что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химического состава большой восковой моли 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Galleria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melonella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содержание белка, важнейшего из питательных компонентов, варьировалось в пределах 14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Помимо того, были выполнены опыты по определению количества растворимых углеводов методом Бертрана, определение подвижных форм фосфора, экстрагирующих веществ и зольности с температурой прокаливания 650 </a:t>
            </a:r>
            <a:r>
              <a:rPr lang="ru-RU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Влажность гусениц составила 41%.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5627495" y="11284267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5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193168" y="14540562"/>
            <a:ext cx="142696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Насекомые являются высокопитательным кормовым продуктом, содержащим в себе белок, жир, клетчатку, витамины, а также микро-и макроэлементы. </a:t>
            </a:r>
            <a:endParaRPr lang="ru-RU" sz="35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5189988" y="12293793"/>
            <a:ext cx="143463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кормов из биомассы насекомых для сельскохозяйственных нужд в промышленных масштабах является достаточно новым направлением в производстве. Нередко, со своими сложностями масштабирования и контроля вопросов безопасности, законности и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этики.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5B43D-23E1-CA91-1E26-BBE96E3FF918}"/>
              </a:ext>
            </a:extLst>
          </p:cNvPr>
          <p:cNvSpPr txBox="1"/>
          <p:nvPr/>
        </p:nvSpPr>
        <p:spPr>
          <a:xfrm>
            <a:off x="7206518" y="3376655"/>
            <a:ext cx="1611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/>
              <a:t>Смородинова Яна Алексеевна , </a:t>
            </a:r>
            <a:r>
              <a:rPr lang="ru-RU" sz="3200" b="1" u="sng" dirty="0"/>
              <a:t>магистрант 2</a:t>
            </a:r>
            <a:r>
              <a:rPr lang="ru-RU" sz="3200" b="1" u="sng" dirty="0" smtClean="0"/>
              <a:t> </a:t>
            </a:r>
            <a:r>
              <a:rPr lang="ru-RU" sz="3200" b="1" u="sng" dirty="0"/>
              <a:t>курса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EC82F-012D-C563-BE00-05092155366C}"/>
              </a:ext>
            </a:extLst>
          </p:cNvPr>
          <p:cNvSpPr txBox="1"/>
          <p:nvPr/>
        </p:nvSpPr>
        <p:spPr>
          <a:xfrm>
            <a:off x="23196669" y="3279187"/>
            <a:ext cx="650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Прутенская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7" y="3780979"/>
            <a:ext cx="7037948" cy="62214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18" y="4805470"/>
            <a:ext cx="6995447" cy="42050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77762" y="9949030"/>
            <a:ext cx="7439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Взрослая особь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Galleria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melonella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4471" y="10009760"/>
            <a:ext cx="5759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Galleria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melonella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2179982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604</TotalTime>
  <Words>340</Words>
  <Application>Microsoft Office PowerPoint</Application>
  <PresentationFormat>Произвольный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</vt:lpstr>
      <vt:lpstr>Corbel</vt:lpstr>
      <vt:lpstr>Times New Roman</vt:lpstr>
      <vt:lpstr>Wingdings</vt:lpstr>
      <vt:lpstr>Базис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KK</dc:creator>
  <cp:lastModifiedBy>Erwin Smith</cp:lastModifiedBy>
  <cp:revision>51</cp:revision>
  <dcterms:created xsi:type="dcterms:W3CDTF">2023-03-02T21:02:05Z</dcterms:created>
  <dcterms:modified xsi:type="dcterms:W3CDTF">2024-03-25T06:43:42Z</dcterms:modified>
</cp:coreProperties>
</file>