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CFD2"/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>
        <p:scale>
          <a:sx n="100" d="100"/>
          <a:sy n="100" d="100"/>
        </p:scale>
        <p:origin x="1212" y="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88248"/>
            <a:ext cx="1543050" cy="104027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88248"/>
            <a:ext cx="4514850" cy="104027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7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844803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1300181"/>
            <a:ext cx="21717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631" y="5166391"/>
            <a:ext cx="5224764" cy="2994078"/>
          </a:xfrm>
          <a:custGeom>
            <a:avLst/>
            <a:gdLst>
              <a:gd name="connsiteX0" fmla="*/ 0 w 4604867"/>
              <a:gd name="connsiteY0" fmla="*/ 0 h 3008516"/>
              <a:gd name="connsiteX1" fmla="*/ 4604867 w 4604867"/>
              <a:gd name="connsiteY1" fmla="*/ 0 h 3008516"/>
              <a:gd name="connsiteX2" fmla="*/ 4604867 w 4604867"/>
              <a:gd name="connsiteY2" fmla="*/ 3008516 h 3008516"/>
              <a:gd name="connsiteX3" fmla="*/ 0 w 4604867"/>
              <a:gd name="connsiteY3" fmla="*/ 3008516 h 3008516"/>
              <a:gd name="connsiteX4" fmla="*/ 0 w 4604867"/>
              <a:gd name="connsiteY4" fmla="*/ 0 h 3008516"/>
              <a:gd name="connsiteX0" fmla="*/ 0 w 4630267"/>
              <a:gd name="connsiteY0" fmla="*/ 0 h 3008516"/>
              <a:gd name="connsiteX1" fmla="*/ 4604867 w 4630267"/>
              <a:gd name="connsiteY1" fmla="*/ 0 h 3008516"/>
              <a:gd name="connsiteX2" fmla="*/ 4630267 w 4630267"/>
              <a:gd name="connsiteY2" fmla="*/ 2559783 h 3008516"/>
              <a:gd name="connsiteX3" fmla="*/ 0 w 4630267"/>
              <a:gd name="connsiteY3" fmla="*/ 3008516 h 3008516"/>
              <a:gd name="connsiteX4" fmla="*/ 0 w 4630267"/>
              <a:gd name="connsiteY4" fmla="*/ 0 h 3008516"/>
              <a:gd name="connsiteX0" fmla="*/ 16934 w 4647201"/>
              <a:gd name="connsiteY0" fmla="*/ 0 h 2712182"/>
              <a:gd name="connsiteX1" fmla="*/ 4621801 w 4647201"/>
              <a:gd name="connsiteY1" fmla="*/ 0 h 2712182"/>
              <a:gd name="connsiteX2" fmla="*/ 4647201 w 4647201"/>
              <a:gd name="connsiteY2" fmla="*/ 2559783 h 2712182"/>
              <a:gd name="connsiteX3" fmla="*/ 0 w 4647201"/>
              <a:gd name="connsiteY3" fmla="*/ 2712182 h 2712182"/>
              <a:gd name="connsiteX4" fmla="*/ 16934 w 4647201"/>
              <a:gd name="connsiteY4" fmla="*/ 0 h 2712182"/>
              <a:gd name="connsiteX0" fmla="*/ 16934 w 4655668"/>
              <a:gd name="connsiteY0" fmla="*/ 0 h 2712182"/>
              <a:gd name="connsiteX1" fmla="*/ 4621801 w 4655668"/>
              <a:gd name="connsiteY1" fmla="*/ 0 h 2712182"/>
              <a:gd name="connsiteX2" fmla="*/ 4655668 w 4655668"/>
              <a:gd name="connsiteY2" fmla="*/ 2703716 h 2712182"/>
              <a:gd name="connsiteX3" fmla="*/ 0 w 4655668"/>
              <a:gd name="connsiteY3" fmla="*/ 2712182 h 2712182"/>
              <a:gd name="connsiteX4" fmla="*/ 16934 w 4655668"/>
              <a:gd name="connsiteY4" fmla="*/ 0 h 2712182"/>
              <a:gd name="connsiteX0" fmla="*/ 16934 w 4636618"/>
              <a:gd name="connsiteY0" fmla="*/ 0 h 2712182"/>
              <a:gd name="connsiteX1" fmla="*/ 4621801 w 4636618"/>
              <a:gd name="connsiteY1" fmla="*/ 0 h 2712182"/>
              <a:gd name="connsiteX2" fmla="*/ 4636618 w 4636618"/>
              <a:gd name="connsiteY2" fmla="*/ 2691016 h 2712182"/>
              <a:gd name="connsiteX3" fmla="*/ 0 w 4636618"/>
              <a:gd name="connsiteY3" fmla="*/ 2712182 h 2712182"/>
              <a:gd name="connsiteX4" fmla="*/ 16934 w 4636618"/>
              <a:gd name="connsiteY4" fmla="*/ 0 h 27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6618" h="2712182">
                <a:moveTo>
                  <a:pt x="16934" y="0"/>
                </a:moveTo>
                <a:lnTo>
                  <a:pt x="4621801" y="0"/>
                </a:lnTo>
                <a:lnTo>
                  <a:pt x="4636618" y="2691016"/>
                </a:lnTo>
                <a:lnTo>
                  <a:pt x="0" y="2712182"/>
                </a:lnTo>
                <a:lnTo>
                  <a:pt x="16934" y="0"/>
                </a:lnTo>
                <a:close/>
              </a:path>
            </a:pathLst>
          </a:cu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700" dirty="0" smtClean="0"/>
          </a:p>
          <a:p>
            <a:endParaRPr lang="ru-RU" sz="700" dirty="0"/>
          </a:p>
          <a:p>
            <a:endParaRPr lang="ru-RU" sz="1050" dirty="0"/>
          </a:p>
          <a:p>
            <a:endParaRPr lang="ru-RU" sz="1050" dirty="0" smtClean="0"/>
          </a:p>
          <a:p>
            <a:endParaRPr lang="ru-RU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150230" y="8256390"/>
            <a:ext cx="6576107" cy="2385268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100" dirty="0"/>
          </a:p>
          <a:p>
            <a:endParaRPr lang="ru-RU" sz="400" dirty="0"/>
          </a:p>
          <a:p>
            <a:endParaRPr lang="ru-RU" sz="400" dirty="0" smtClean="0"/>
          </a:p>
          <a:p>
            <a:endParaRPr lang="ru-RU" sz="400" dirty="0"/>
          </a:p>
          <a:p>
            <a:endParaRPr lang="ru-RU" sz="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7154"/>
            <a:ext cx="6858000" cy="12164846"/>
          </a:xfrm>
          <a:prstGeom prst="rect">
            <a:avLst/>
          </a:prstGeom>
          <a:noFill/>
          <a:ln w="127000" cmpd="thickThin">
            <a:solidFill>
              <a:srgbClr val="4ECF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77761" y="88496"/>
            <a:ext cx="5170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Оликсюк А.В.</a:t>
            </a:r>
            <a:endParaRPr lang="ru-RU" sz="1200" dirty="0"/>
          </a:p>
          <a:p>
            <a:r>
              <a:rPr lang="ru-RU" sz="1200" dirty="0" smtClean="0"/>
              <a:t>Руководитель</a:t>
            </a:r>
            <a:r>
              <a:rPr lang="ru-RU" sz="1200" dirty="0"/>
              <a:t>: </a:t>
            </a:r>
            <a:r>
              <a:rPr lang="ru-RU" sz="1200" dirty="0" smtClean="0"/>
              <a:t>Журавлёв О.Е</a:t>
            </a:r>
            <a:r>
              <a:rPr lang="ru-RU" sz="1200" dirty="0"/>
              <a:t>.</a:t>
            </a:r>
          </a:p>
          <a:p>
            <a:r>
              <a:rPr lang="ru-RU" sz="1200" dirty="0" smtClean="0"/>
              <a:t>Тверской </a:t>
            </a:r>
            <a:r>
              <a:rPr lang="ru-RU" sz="1200" dirty="0"/>
              <a:t>государственный </a:t>
            </a:r>
            <a:r>
              <a:rPr lang="ru-RU" sz="1200" dirty="0" smtClean="0"/>
              <a:t>университет, кафедра </a:t>
            </a:r>
            <a:r>
              <a:rPr lang="ru-RU" sz="1200" dirty="0"/>
              <a:t>органической </a:t>
            </a:r>
            <a:r>
              <a:rPr lang="ru-RU" sz="1200" dirty="0" smtClean="0"/>
              <a:t>химии</a:t>
            </a:r>
            <a:endParaRPr lang="ru-RU" sz="1200" b="1" dirty="0"/>
          </a:p>
          <a:p>
            <a:pPr algn="ctr"/>
            <a:r>
              <a:rPr lang="ru-RU" sz="1200" b="1" dirty="0"/>
              <a:t>СИНТЕЗ И ФИЗИКО-ХИМИЧЕСКИЕ СВОЙСТВА МЕТИЛСУЛЬФАТОВ </a:t>
            </a:r>
            <a:endParaRPr lang="ru-RU" sz="1200" b="1" dirty="0" smtClean="0"/>
          </a:p>
          <a:p>
            <a:pPr algn="ctr"/>
            <a:r>
              <a:rPr lang="ru-RU" sz="1200" b="1" dirty="0" smtClean="0"/>
              <a:t>N-АЛКИЛПИРИДИНИЯ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92838" y="7598777"/>
            <a:ext cx="5086351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</a:t>
            </a:r>
            <a:r>
              <a:rPr lang="ru-RU" sz="1050" dirty="0" smtClean="0"/>
              <a:t>Рис.1. </a:t>
            </a:r>
            <a:r>
              <a:rPr lang="ru-RU" sz="1050" dirty="0"/>
              <a:t>Зависимости эквивалентной ЭП </a:t>
            </a:r>
            <a:r>
              <a:rPr lang="ru-RU" sz="1050" dirty="0" err="1"/>
              <a:t>метилсульфатов</a:t>
            </a:r>
            <a:r>
              <a:rPr lang="ru-RU" sz="1050" dirty="0"/>
              <a:t> </a:t>
            </a:r>
            <a:r>
              <a:rPr lang="en-US" sz="1050" dirty="0"/>
              <a:t>N</a:t>
            </a:r>
            <a:r>
              <a:rPr lang="ru-RU" sz="1050" dirty="0"/>
              <a:t>-</a:t>
            </a:r>
            <a:r>
              <a:rPr lang="ru-RU" sz="1050" dirty="0" err="1"/>
              <a:t>алкилпиридиния</a:t>
            </a:r>
            <a:endParaRPr lang="ru-RU" sz="1050" dirty="0"/>
          </a:p>
          <a:p>
            <a:pPr algn="ctr"/>
            <a:r>
              <a:rPr lang="ru-RU" sz="1050" dirty="0"/>
              <a:t>в </a:t>
            </a:r>
            <a:r>
              <a:rPr lang="ru-RU" sz="1050" dirty="0" err="1"/>
              <a:t>ацетонитриле</a:t>
            </a:r>
            <a:r>
              <a:rPr lang="ru-RU" sz="1050" dirty="0"/>
              <a:t> от концентрации при 25 °С</a:t>
            </a:r>
          </a:p>
          <a:p>
            <a:pPr algn="ctr"/>
            <a:endParaRPr lang="ru-RU" sz="1200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4027658" y="8207658"/>
            <a:ext cx="2682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ИК-спектральные характеристики </a:t>
            </a:r>
            <a:r>
              <a:rPr lang="ru-RU" sz="1050" dirty="0" err="1" smtClean="0"/>
              <a:t>метилсульфата</a:t>
            </a:r>
            <a:r>
              <a:rPr lang="ru-RU" sz="1050" dirty="0"/>
              <a:t> </a:t>
            </a:r>
            <a:r>
              <a:rPr lang="en-US" sz="1050" dirty="0" smtClean="0"/>
              <a:t>N-</a:t>
            </a:r>
            <a:r>
              <a:rPr lang="ru-RU" sz="1050" dirty="0" err="1" smtClean="0"/>
              <a:t>додецилпиридиния</a:t>
            </a:r>
            <a:r>
              <a:rPr lang="ru-RU" sz="1050" dirty="0" smtClean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318" y="2102023"/>
            <a:ext cx="6585392" cy="830997"/>
          </a:xfrm>
          <a:prstGeom prst="rect">
            <a:avLst/>
          </a:prstGeom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Цель </a:t>
            </a:r>
            <a:r>
              <a:rPr lang="ru-RU" sz="1200" b="1" dirty="0" smtClean="0"/>
              <a:t>работы: </a:t>
            </a:r>
            <a:r>
              <a:rPr lang="ru-RU" sz="1200" dirty="0"/>
              <a:t>С</a:t>
            </a:r>
            <a:r>
              <a:rPr lang="ru-RU" sz="1200" dirty="0" smtClean="0"/>
              <a:t>интез N-</a:t>
            </a:r>
            <a:r>
              <a:rPr lang="ru-RU" sz="1200" dirty="0" err="1" smtClean="0"/>
              <a:t>алкилпиридиниевых</a:t>
            </a:r>
            <a:r>
              <a:rPr lang="ru-RU" sz="1200" dirty="0" smtClean="0"/>
              <a:t> </a:t>
            </a:r>
            <a:r>
              <a:rPr lang="ru-RU" sz="1200" dirty="0"/>
              <a:t>ионных жидкостей с </a:t>
            </a:r>
            <a:r>
              <a:rPr lang="ru-RU" sz="1200" dirty="0" err="1" smtClean="0"/>
              <a:t>метилсульфат</a:t>
            </a:r>
            <a:r>
              <a:rPr lang="ru-RU" sz="1200" dirty="0" smtClean="0"/>
              <a:t>-анионом</a:t>
            </a:r>
            <a:r>
              <a:rPr lang="en-US" sz="1200" dirty="0" smtClean="0"/>
              <a:t>;</a:t>
            </a:r>
            <a:r>
              <a:rPr lang="ru-RU" sz="1200" dirty="0" smtClean="0"/>
              <a:t> идентификация ионных жидкостей методом ИК-спектроскопии, проведение  кондуктометрического исследования </a:t>
            </a:r>
            <a:r>
              <a:rPr lang="ru-RU" sz="1200" dirty="0"/>
              <a:t>разбавленных растворов </a:t>
            </a:r>
            <a:r>
              <a:rPr lang="ru-RU" sz="1200" dirty="0" smtClean="0"/>
              <a:t>ионных жидкостей </a:t>
            </a:r>
            <a:r>
              <a:rPr lang="ru-RU" sz="1200" dirty="0"/>
              <a:t>в </a:t>
            </a:r>
            <a:r>
              <a:rPr lang="ru-RU" sz="1200" dirty="0" err="1" smtClean="0"/>
              <a:t>ацетонитриле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112" y="3033035"/>
            <a:ext cx="6509721" cy="2046714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ru-RU" sz="1200" b="1" dirty="0" smtClean="0"/>
          </a:p>
          <a:p>
            <a:pPr algn="ctr">
              <a:spcBef>
                <a:spcPts val="600"/>
              </a:spcBef>
            </a:pPr>
            <a:endParaRPr lang="ru-RU" sz="1200" b="1" dirty="0"/>
          </a:p>
          <a:p>
            <a:pPr algn="ctr">
              <a:spcBef>
                <a:spcPts val="600"/>
              </a:spcBef>
            </a:pPr>
            <a:endParaRPr lang="ru-RU" sz="1200" b="1" dirty="0" smtClean="0"/>
          </a:p>
          <a:p>
            <a:pPr algn="ctr">
              <a:spcBef>
                <a:spcPts val="600"/>
              </a:spcBef>
            </a:pPr>
            <a:endParaRPr lang="ru-RU" sz="1200" b="1" dirty="0"/>
          </a:p>
          <a:p>
            <a:pPr algn="ctr">
              <a:spcBef>
                <a:spcPts val="600"/>
              </a:spcBef>
            </a:pPr>
            <a:endParaRPr lang="ru-RU" sz="700" b="1" dirty="0" smtClean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300" b="1" dirty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300" b="1" dirty="0"/>
          </a:p>
          <a:p>
            <a:pPr algn="ctr">
              <a:spcBef>
                <a:spcPts val="600"/>
              </a:spcBef>
            </a:pPr>
            <a:endParaRPr lang="ru-RU" sz="300" b="1" dirty="0" smtClean="0"/>
          </a:p>
          <a:p>
            <a:pPr algn="ctr">
              <a:spcBef>
                <a:spcPts val="600"/>
              </a:spcBef>
            </a:pPr>
            <a:endParaRPr lang="ru-RU" sz="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3318" y="10779602"/>
            <a:ext cx="6583019" cy="1200329"/>
          </a:xfrm>
          <a:prstGeom prst="rect">
            <a:avLst/>
          </a:prstGeom>
          <a:noFill/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Выводы: </a:t>
            </a:r>
            <a:r>
              <a:rPr lang="ru-RU" sz="1200" dirty="0" smtClean="0"/>
              <a:t>Синтезированы </a:t>
            </a:r>
            <a:r>
              <a:rPr lang="en-US" sz="1200" dirty="0" smtClean="0"/>
              <a:t>N-</a:t>
            </a:r>
            <a:r>
              <a:rPr lang="ru-RU" sz="1200" dirty="0" err="1"/>
              <a:t>а</a:t>
            </a:r>
            <a:r>
              <a:rPr lang="ru-RU" sz="1200" dirty="0" err="1" smtClean="0"/>
              <a:t>лкилпиридиниевые</a:t>
            </a:r>
            <a:r>
              <a:rPr lang="ru-RU" sz="1200" dirty="0" smtClean="0"/>
              <a:t> </a:t>
            </a:r>
            <a:r>
              <a:rPr lang="ru-RU" sz="1200" dirty="0"/>
              <a:t>ионные жидкости с </a:t>
            </a:r>
            <a:r>
              <a:rPr lang="ru-RU" sz="1200" dirty="0" err="1"/>
              <a:t>метилсульфат</a:t>
            </a:r>
            <a:r>
              <a:rPr lang="ru-RU" sz="1200" dirty="0"/>
              <a:t>-анионом</a:t>
            </a:r>
            <a:r>
              <a:rPr lang="en-US" sz="1200" dirty="0" smtClean="0"/>
              <a:t>; </a:t>
            </a:r>
            <a:r>
              <a:rPr lang="ru-RU" sz="1200" dirty="0"/>
              <a:t>с</a:t>
            </a:r>
            <a:r>
              <a:rPr lang="ru-RU" sz="1200" dirty="0" smtClean="0"/>
              <a:t>труктура ионных жидкостей подтверждена данными ИК-спектроскопии, </a:t>
            </a:r>
            <a:r>
              <a:rPr lang="ru-RU" sz="1200" dirty="0"/>
              <a:t>п</a:t>
            </a:r>
            <a:r>
              <a:rPr lang="ru-RU" sz="1200" dirty="0" smtClean="0"/>
              <a:t>роведено </a:t>
            </a:r>
            <a:r>
              <a:rPr lang="ru-RU" sz="1200" dirty="0"/>
              <a:t>кондуктометрическое исследование разбавленных растворов </a:t>
            </a:r>
            <a:r>
              <a:rPr lang="ru-RU" sz="1200" dirty="0" smtClean="0"/>
              <a:t>ионных жидкостей </a:t>
            </a:r>
            <a:r>
              <a:rPr lang="ru-RU" sz="1200" dirty="0"/>
              <a:t>в </a:t>
            </a:r>
            <a:r>
              <a:rPr lang="ru-RU" sz="1200" dirty="0" err="1" smtClean="0"/>
              <a:t>ацетонитриле</a:t>
            </a:r>
            <a:r>
              <a:rPr lang="en-US" sz="1200" dirty="0" smtClean="0"/>
              <a:t>; </a:t>
            </a:r>
            <a:r>
              <a:rPr lang="ru-RU" sz="1200" dirty="0"/>
              <a:t>с</a:t>
            </a:r>
            <a:r>
              <a:rPr lang="ru-RU" sz="1200" dirty="0" smtClean="0"/>
              <a:t>интезированные </a:t>
            </a:r>
            <a:r>
              <a:rPr lang="ru-RU" sz="1200" dirty="0"/>
              <a:t>соединения представляют собой жидкости и твердые вещества от кремового до оранжевого цвета. Хорошо растворимы в полярных органических растворителях и в воде. </a:t>
            </a:r>
          </a:p>
        </p:txBody>
      </p:sp>
      <p:pic>
        <p:nvPicPr>
          <p:cNvPr id="1092" name="Picture 68" descr="https://yt3.googleusercontent.com/ytc/AL5GRJXACCWVKuJS-GNqv_AazAnIUI2DcuYvtfedSlFE6w=s900-c-k-c0x00ffffff-no-r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t="7585" r="11653" b="3158"/>
          <a:stretch/>
        </p:blipFill>
        <p:spPr bwMode="auto">
          <a:xfrm>
            <a:off x="283663" y="143124"/>
            <a:ext cx="861325" cy="101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2065" y="1175966"/>
            <a:ext cx="6594272" cy="844213"/>
          </a:xfrm>
          <a:custGeom>
            <a:avLst/>
            <a:gdLst>
              <a:gd name="connsiteX0" fmla="*/ 0 w 6587922"/>
              <a:gd name="connsiteY0" fmla="*/ 0 h 1015663"/>
              <a:gd name="connsiteX1" fmla="*/ 6587922 w 6587922"/>
              <a:gd name="connsiteY1" fmla="*/ 0 h 1015663"/>
              <a:gd name="connsiteX2" fmla="*/ 6587922 w 6587922"/>
              <a:gd name="connsiteY2" fmla="*/ 1015663 h 1015663"/>
              <a:gd name="connsiteX3" fmla="*/ 0 w 6587922"/>
              <a:gd name="connsiteY3" fmla="*/ 1015663 h 1015663"/>
              <a:gd name="connsiteX4" fmla="*/ 0 w 6587922"/>
              <a:gd name="connsiteY4" fmla="*/ 0 h 1015663"/>
              <a:gd name="connsiteX0" fmla="*/ 6350 w 6594272"/>
              <a:gd name="connsiteY0" fmla="*/ 0 h 1015663"/>
              <a:gd name="connsiteX1" fmla="*/ 6594272 w 6594272"/>
              <a:gd name="connsiteY1" fmla="*/ 0 h 1015663"/>
              <a:gd name="connsiteX2" fmla="*/ 6594272 w 6594272"/>
              <a:gd name="connsiteY2" fmla="*/ 1015663 h 1015663"/>
              <a:gd name="connsiteX3" fmla="*/ 0 w 6594272"/>
              <a:gd name="connsiteY3" fmla="*/ 844213 h 1015663"/>
              <a:gd name="connsiteX4" fmla="*/ 6350 w 6594272"/>
              <a:gd name="connsiteY4" fmla="*/ 0 h 1015663"/>
              <a:gd name="connsiteX0" fmla="*/ 6350 w 6594272"/>
              <a:gd name="connsiteY0" fmla="*/ 0 h 844213"/>
              <a:gd name="connsiteX1" fmla="*/ 6594272 w 6594272"/>
              <a:gd name="connsiteY1" fmla="*/ 0 h 844213"/>
              <a:gd name="connsiteX2" fmla="*/ 6587922 w 6594272"/>
              <a:gd name="connsiteY2" fmla="*/ 825163 h 844213"/>
              <a:gd name="connsiteX3" fmla="*/ 0 w 6594272"/>
              <a:gd name="connsiteY3" fmla="*/ 844213 h 844213"/>
              <a:gd name="connsiteX4" fmla="*/ 6350 w 6594272"/>
              <a:gd name="connsiteY4" fmla="*/ 0 h 84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4272" h="844213">
                <a:moveTo>
                  <a:pt x="6350" y="0"/>
                </a:moveTo>
                <a:lnTo>
                  <a:pt x="6594272" y="0"/>
                </a:lnTo>
                <a:cubicBezTo>
                  <a:pt x="6592155" y="275054"/>
                  <a:pt x="6590039" y="550109"/>
                  <a:pt x="6587922" y="825163"/>
                </a:cubicBezTo>
                <a:lnTo>
                  <a:pt x="0" y="844213"/>
                </a:lnTo>
                <a:cubicBezTo>
                  <a:pt x="2117" y="562809"/>
                  <a:pt x="4233" y="281404"/>
                  <a:pt x="6350" y="0"/>
                </a:cubicBezTo>
                <a:close/>
              </a:path>
            </a:pathLst>
          </a:custGeom>
          <a:ln w="19050">
            <a:solidFill>
              <a:srgbClr val="4ECFD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Актуальность: </a:t>
            </a:r>
            <a:r>
              <a:rPr lang="ru-RU" sz="1200" dirty="0" smtClean="0"/>
              <a:t>Ионные жидкости </a:t>
            </a:r>
            <a:r>
              <a:rPr lang="ru-RU" sz="1200" dirty="0"/>
              <a:t>являются хорошими примерами </a:t>
            </a:r>
            <a:r>
              <a:rPr lang="ru-RU" sz="1200" dirty="0" err="1"/>
              <a:t>неотерных</a:t>
            </a:r>
            <a:r>
              <a:rPr lang="ru-RU" sz="1200" dirty="0"/>
              <a:t> растворителей, которые рассматриваются в качестве технологических растворителей, и они находят применение в качестве катализаторов, пластификаторов, покрытий, растворителей биомассы и электролитов для аккумуляторных батарей. </a:t>
            </a:r>
          </a:p>
          <a:p>
            <a:pPr algn="just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6376" y="3140756"/>
            <a:ext cx="311438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b="1" dirty="0" smtClean="0"/>
              <a:t>Схема </a:t>
            </a:r>
            <a:r>
              <a:rPr lang="ru-RU" sz="1200" b="1" dirty="0"/>
              <a:t>реакций синтеза </a:t>
            </a:r>
            <a:r>
              <a:rPr lang="ru-RU" sz="1200" b="1" dirty="0" err="1" smtClean="0"/>
              <a:t>метилсульфатов</a:t>
            </a:r>
            <a:r>
              <a:rPr lang="ru-RU" sz="1200" b="1" dirty="0" smtClean="0"/>
              <a:t> </a:t>
            </a:r>
            <a:r>
              <a:rPr lang="ru-RU" sz="1200" b="1" dirty="0"/>
              <a:t>N-алкилпиридиния</a:t>
            </a:r>
          </a:p>
          <a:p>
            <a:pPr algn="just">
              <a:spcBef>
                <a:spcPts val="600"/>
              </a:spcBef>
            </a:pPr>
            <a:r>
              <a:rPr lang="ru-RU" sz="1200" dirty="0" smtClean="0"/>
              <a:t>По реакции </a:t>
            </a:r>
            <a:r>
              <a:rPr lang="ru-RU" sz="1200" dirty="0" err="1" smtClean="0"/>
              <a:t>алкилирования</a:t>
            </a:r>
            <a:r>
              <a:rPr lang="ru-RU" sz="1200" dirty="0" smtClean="0"/>
              <a:t> пиридина с </a:t>
            </a:r>
            <a:r>
              <a:rPr lang="ru-RU" sz="1200" dirty="0" err="1" smtClean="0"/>
              <a:t>алкилгалогенидами</a:t>
            </a:r>
            <a:r>
              <a:rPr lang="ru-RU" sz="1200" dirty="0" smtClean="0"/>
              <a:t> были синтезированы галогениды </a:t>
            </a:r>
            <a:r>
              <a:rPr lang="en-US" sz="1200" dirty="0" smtClean="0"/>
              <a:t>N</a:t>
            </a:r>
            <a:r>
              <a:rPr lang="ru-RU" sz="1200" dirty="0" smtClean="0"/>
              <a:t>-</a:t>
            </a:r>
            <a:r>
              <a:rPr lang="ru-RU" sz="1200" dirty="0" err="1" smtClean="0"/>
              <a:t>алкилпиридиния</a:t>
            </a:r>
            <a:r>
              <a:rPr lang="ru-RU" sz="1200" dirty="0" smtClean="0"/>
              <a:t>. На основе четвертичных солей были получены </a:t>
            </a:r>
            <a:r>
              <a:rPr lang="ru-RU" sz="1200" dirty="0" err="1" smtClean="0"/>
              <a:t>метилсульфаты</a:t>
            </a:r>
            <a:r>
              <a:rPr lang="ru-RU" sz="1200" dirty="0" smtClean="0"/>
              <a:t> </a:t>
            </a:r>
            <a:r>
              <a:rPr lang="en-US" sz="1200" dirty="0" smtClean="0"/>
              <a:t>N</a:t>
            </a:r>
            <a:r>
              <a:rPr lang="ru-RU" sz="1200" dirty="0" smtClean="0"/>
              <a:t>-</a:t>
            </a:r>
            <a:r>
              <a:rPr lang="ru-RU" sz="1200" dirty="0" err="1" smtClean="0"/>
              <a:t>алкилпиридиния</a:t>
            </a:r>
            <a:r>
              <a:rPr lang="ru-RU" sz="1200" dirty="0" smtClean="0"/>
              <a:t> </a:t>
            </a:r>
            <a:r>
              <a:rPr lang="ru-RU" sz="1200" dirty="0"/>
              <a:t>путем </a:t>
            </a:r>
            <a:r>
              <a:rPr lang="ru-RU" sz="1200" dirty="0" err="1"/>
              <a:t>метатезиса</a:t>
            </a:r>
            <a:r>
              <a:rPr lang="ru-RU" sz="1200" dirty="0"/>
              <a:t> галогенид-аниона на </a:t>
            </a:r>
            <a:r>
              <a:rPr lang="en-US" sz="1200" dirty="0"/>
              <a:t>OSO</a:t>
            </a:r>
            <a:r>
              <a:rPr lang="ru-RU" sz="1200" baseline="-25000" dirty="0"/>
              <a:t>3</a:t>
            </a:r>
            <a:r>
              <a:rPr lang="en-US" sz="1200" dirty="0"/>
              <a:t>CH</a:t>
            </a:r>
            <a:r>
              <a:rPr lang="ru-RU" sz="1200" baseline="-25000" dirty="0"/>
              <a:t>3</a:t>
            </a:r>
            <a:r>
              <a:rPr lang="ru-RU" sz="1200" baseline="30000" dirty="0"/>
              <a:t>-</a:t>
            </a:r>
            <a:r>
              <a:rPr lang="ru-RU" sz="1200" dirty="0"/>
              <a:t> - анион</a:t>
            </a:r>
            <a:r>
              <a:rPr lang="ru-RU" sz="1200" dirty="0" smtClean="0"/>
              <a:t>.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924" y="5164411"/>
            <a:ext cx="6576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Зависимость </a:t>
            </a:r>
            <a:r>
              <a:rPr lang="ru-RU" sz="1200" b="1" dirty="0"/>
              <a:t>эквивалентной </a:t>
            </a:r>
            <a:r>
              <a:rPr lang="ru-RU" sz="1200" b="1" dirty="0" smtClean="0"/>
              <a:t>электропроводности </a:t>
            </a:r>
            <a:r>
              <a:rPr lang="ru-RU" sz="1200" b="1" dirty="0"/>
              <a:t>от концентрации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6376" y="10397447"/>
            <a:ext cx="3877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Рис.2. ИК-спектр </a:t>
            </a:r>
            <a:r>
              <a:rPr lang="ru-RU" sz="1200" dirty="0" err="1" smtClean="0"/>
              <a:t>метилсульфата</a:t>
            </a:r>
            <a:r>
              <a:rPr lang="ru-RU" sz="1200" dirty="0" smtClean="0"/>
              <a:t> </a:t>
            </a:r>
            <a:r>
              <a:rPr lang="en-US" sz="1200" dirty="0" smtClean="0"/>
              <a:t>N-</a:t>
            </a:r>
            <a:r>
              <a:rPr lang="ru-RU" sz="1200" dirty="0" err="1" smtClean="0"/>
              <a:t>додецилпиридиния</a:t>
            </a:r>
            <a:r>
              <a:rPr lang="ru-RU" sz="1200" dirty="0" smtClean="0"/>
              <a:t>  </a:t>
            </a:r>
            <a:endParaRPr lang="ru-RU" sz="12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10148"/>
              </p:ext>
            </p:extLst>
          </p:nvPr>
        </p:nvGraphicFramePr>
        <p:xfrm>
          <a:off x="4068534" y="8618051"/>
          <a:ext cx="260095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3679"/>
                <a:gridCol w="1657277"/>
              </a:tblGrid>
              <a:tr h="2497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</a:t>
                      </a:r>
                      <a:r>
                        <a:rPr lang="en-US" sz="1100" dirty="0" smtClean="0"/>
                        <a:t>(C-H)sp</a:t>
                      </a:r>
                      <a:r>
                        <a:rPr lang="en-US" sz="1100" baseline="30000" dirty="0" smtClean="0"/>
                        <a:t>2</a:t>
                      </a:r>
                      <a:r>
                        <a:rPr lang="en-US" sz="1100" dirty="0" smtClean="0"/>
                        <a:t>ar</a:t>
                      </a:r>
                      <a:endParaRPr lang="ru-RU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3</a:t>
                      </a:r>
                      <a:r>
                        <a:rPr lang="ru-RU" sz="1100" dirty="0" smtClean="0"/>
                        <a:t>127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en-US" sz="1100" dirty="0" smtClean="0"/>
                        <a:t>; 3</a:t>
                      </a:r>
                      <a:r>
                        <a:rPr lang="ru-RU" sz="1100" dirty="0" smtClean="0"/>
                        <a:t>057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497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</a:t>
                      </a:r>
                      <a:r>
                        <a:rPr lang="en-US" sz="1100" dirty="0" smtClean="0"/>
                        <a:t>(C-H)sp</a:t>
                      </a:r>
                      <a:r>
                        <a:rPr lang="en-US" sz="1100" baseline="30000" dirty="0" smtClean="0"/>
                        <a:t>3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29</a:t>
                      </a:r>
                      <a:r>
                        <a:rPr lang="ru-RU" sz="1100" dirty="0" smtClean="0"/>
                        <a:t>16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en-US" sz="1100" dirty="0" smtClean="0"/>
                        <a:t>, 285</a:t>
                      </a:r>
                      <a:r>
                        <a:rPr lang="ru-RU" sz="1100" dirty="0" smtClean="0"/>
                        <a:t>1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41132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ν(С-С)</a:t>
                      </a:r>
                      <a:r>
                        <a:rPr lang="en-US" sz="1100" dirty="0" err="1" smtClean="0"/>
                        <a:t>ar</a:t>
                      </a:r>
                      <a:r>
                        <a:rPr lang="ru-RU" sz="1100" dirty="0" smtClean="0"/>
                        <a:t> 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1637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,1583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1486 см</a:t>
                      </a:r>
                      <a:r>
                        <a:rPr lang="ru-RU" sz="1100" baseline="30000" dirty="0" smtClean="0"/>
                        <a:t>-1</a:t>
                      </a:r>
                    </a:p>
                  </a:txBody>
                  <a:tcPr anchor="ctr"/>
                </a:tc>
              </a:tr>
              <a:tr h="249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ν(</a:t>
                      </a:r>
                      <a:r>
                        <a:rPr lang="en-US" sz="1100" dirty="0" smtClean="0"/>
                        <a:t>S=O</a:t>
                      </a:r>
                      <a:r>
                        <a:rPr lang="ru-RU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</a:t>
                      </a:r>
                      <a:r>
                        <a:rPr lang="en-US" sz="1100" dirty="0" smtClean="0"/>
                        <a:t>210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 1</a:t>
                      </a:r>
                      <a:r>
                        <a:rPr lang="en-US" sz="1100" dirty="0" smtClean="0"/>
                        <a:t>231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49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ν(</a:t>
                      </a:r>
                      <a:r>
                        <a:rPr lang="en-US" sz="1100" dirty="0" smtClean="0"/>
                        <a:t>SO</a:t>
                      </a:r>
                      <a:r>
                        <a:rPr lang="en-US" sz="1100" baseline="-25000" dirty="0" smtClean="0"/>
                        <a:t>4</a:t>
                      </a:r>
                      <a:r>
                        <a:rPr lang="en-US" sz="1100" baseline="30000" dirty="0" smtClean="0"/>
                        <a:t>2-</a:t>
                      </a:r>
                      <a:r>
                        <a:rPr lang="ru-RU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1174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r>
                        <a:rPr lang="ru-RU" sz="1100" dirty="0" smtClean="0"/>
                        <a:t>, </a:t>
                      </a:r>
                      <a:r>
                        <a:rPr lang="en-US" sz="1100" dirty="0" smtClean="0"/>
                        <a:t>682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497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ν(</a:t>
                      </a:r>
                      <a:r>
                        <a:rPr lang="en-US" sz="1100" dirty="0" smtClean="0"/>
                        <a:t>C-O</a:t>
                      </a:r>
                      <a:r>
                        <a:rPr lang="ru-RU" sz="110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</a:t>
                      </a:r>
                      <a:r>
                        <a:rPr lang="en-US" sz="1100" dirty="0" smtClean="0"/>
                        <a:t>055</a:t>
                      </a:r>
                      <a:r>
                        <a:rPr lang="ru-RU" sz="1100" dirty="0" smtClean="0"/>
                        <a:t>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  <a:tr h="24973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δ(</a:t>
                      </a:r>
                      <a:r>
                        <a:rPr lang="en-US" sz="1100" dirty="0" smtClean="0"/>
                        <a:t>C</a:t>
                      </a:r>
                      <a:r>
                        <a:rPr lang="ru-RU" sz="1100" dirty="0" smtClean="0"/>
                        <a:t>-</a:t>
                      </a:r>
                      <a:r>
                        <a:rPr lang="en-US" sz="1100" dirty="0" smtClean="0"/>
                        <a:t>H</a:t>
                      </a:r>
                      <a:r>
                        <a:rPr lang="ru-RU" sz="1100" dirty="0" smtClean="0"/>
                        <a:t>)</a:t>
                      </a:r>
                      <a:r>
                        <a:rPr lang="en-US" sz="1100" dirty="0" smtClean="0"/>
                        <a:t>sp</a:t>
                      </a:r>
                      <a:r>
                        <a:rPr lang="ru-RU" sz="1100" baseline="30000" dirty="0" smtClean="0"/>
                        <a:t>2</a:t>
                      </a:r>
                      <a:r>
                        <a:rPr lang="en-US" sz="1100" dirty="0" smtClean="0"/>
                        <a:t>ar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716 см</a:t>
                      </a:r>
                      <a:r>
                        <a:rPr lang="ru-RU" sz="1100" baseline="30000" dirty="0" smtClean="0"/>
                        <a:t>-1</a:t>
                      </a:r>
                      <a:endParaRPr lang="ru-RU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1515668" y="6033994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995444"/>
              </p:ext>
            </p:extLst>
          </p:nvPr>
        </p:nvGraphicFramePr>
        <p:xfrm>
          <a:off x="1985054" y="5388689"/>
          <a:ext cx="2835044" cy="220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r:id="rId4" imgW="16459200" imgH="12801600" progId="Unknown">
                  <p:embed/>
                </p:oleObj>
              </mc:Choice>
              <mc:Fallback>
                <p:oleObj r:id="rId4" imgW="16459200" imgH="12801600" progId="Unknown">
                  <p:embed/>
                  <p:pic>
                    <p:nvPicPr>
                      <p:cNvPr id="0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054" y="5388689"/>
                        <a:ext cx="2835044" cy="2206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984" y="8336561"/>
            <a:ext cx="3302124" cy="21211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/>
          <a:srcRect l="2999" r="2193"/>
          <a:stretch/>
        </p:blipFill>
        <p:spPr>
          <a:xfrm>
            <a:off x="3489024" y="3311421"/>
            <a:ext cx="3094433" cy="139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86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264</Words>
  <Application>Microsoft Office PowerPoint</Application>
  <PresentationFormat>Широкоэкранный</PresentationFormat>
  <Paragraphs>62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Тема Office</vt:lpstr>
      <vt:lpstr>Unknown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ЦДР</dc:creator>
  <cp:lastModifiedBy>Учетная запись Майкрософт</cp:lastModifiedBy>
  <cp:revision>77</cp:revision>
  <dcterms:created xsi:type="dcterms:W3CDTF">2021-03-23T18:26:56Z</dcterms:created>
  <dcterms:modified xsi:type="dcterms:W3CDTF">2024-03-21T17:07:07Z</dcterms:modified>
</cp:coreProperties>
</file>