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7C3"/>
    <a:srgbClr val="E3F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1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3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68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0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9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7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5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18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55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8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74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9472-2D49-4270-9A50-F020ED53691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E2C32-31C7-4806-BE2A-914A4DE88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4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F1DB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2787" y="420070"/>
            <a:ext cx="1414675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СОЗДАНИЕ ИОНОСЕЛЕКТИВНОГО ЭЛЕКТРОДА </a:t>
            </a:r>
            <a:endParaRPr lang="en-US" sz="4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</a:t>
            </a:r>
            <a:r>
              <a:rPr lang="ru-RU" sz="4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АНАЛИЗА АМОКСИЦИЛЛИНА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401209" y="2300111"/>
            <a:ext cx="10690225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Минина М.В.</a:t>
            </a: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lnSpc>
                <a:spcPct val="150000"/>
              </a:lnSpc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Тверской государственный университет</a:t>
            </a:r>
          </a:p>
          <a:p>
            <a:pPr lvl="0" algn="r">
              <a:lnSpc>
                <a:spcPct val="150000"/>
              </a:lnSpc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неорганической и аналитической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химии</a:t>
            </a:r>
            <a:b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Сухорукова А.А.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079" y="6611398"/>
            <a:ext cx="8818699" cy="431812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213899" y="6367027"/>
            <a:ext cx="10253467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ИСЭ для определения его, изучение потенциометрических характеристик и разработка методики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ионометрического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определения антибиотика в готовых лекарственных формах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Амоксициллин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принадлежит группе полусинтетических антибиотиков. Относится к амфотерным антибиотикам с карбоксильной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аминной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группами, обладающий широким спектром антибактериальной активности группы пенициллинов. Амоксициллин входит в перечень наиболее важных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Потенциометрические методы, в частности, с использованием ионоселективных электродов (ИСЭ) выгодно отличаются простотой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экспрессностью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995045" y="10929519"/>
            <a:ext cx="7334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 Структурная формула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 амоксициллина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37938" y="26635387"/>
            <a:ext cx="10981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1. Электрохимическая ячейка для определения электродных характеристик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297824"/>
              </p:ext>
            </p:extLst>
          </p:nvPr>
        </p:nvGraphicFramePr>
        <p:xfrm>
          <a:off x="3069250" y="24195512"/>
          <a:ext cx="15313830" cy="2129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6273">
                  <a:extLst>
                    <a:ext uri="{9D8B030D-6E8A-4147-A177-3AD203B41FA5}">
                      <a16:colId xmlns:a16="http://schemas.microsoft.com/office/drawing/2014/main" val="3052277638"/>
                    </a:ext>
                  </a:extLst>
                </a:gridCol>
                <a:gridCol w="3072919">
                  <a:extLst>
                    <a:ext uri="{9D8B030D-6E8A-4147-A177-3AD203B41FA5}">
                      <a16:colId xmlns:a16="http://schemas.microsoft.com/office/drawing/2014/main" val="4129252628"/>
                    </a:ext>
                  </a:extLst>
                </a:gridCol>
                <a:gridCol w="2456982">
                  <a:extLst>
                    <a:ext uri="{9D8B030D-6E8A-4147-A177-3AD203B41FA5}">
                      <a16:colId xmlns:a16="http://schemas.microsoft.com/office/drawing/2014/main" val="3872477380"/>
                    </a:ext>
                  </a:extLst>
                </a:gridCol>
                <a:gridCol w="3106761">
                  <a:extLst>
                    <a:ext uri="{9D8B030D-6E8A-4147-A177-3AD203B41FA5}">
                      <a16:colId xmlns:a16="http://schemas.microsoft.com/office/drawing/2014/main" val="195821276"/>
                    </a:ext>
                  </a:extLst>
                </a:gridCol>
                <a:gridCol w="2710802">
                  <a:extLst>
                    <a:ext uri="{9D8B030D-6E8A-4147-A177-3AD203B41FA5}">
                      <a16:colId xmlns:a16="http://schemas.microsoft.com/office/drawing/2014/main" val="354803799"/>
                    </a:ext>
                  </a:extLst>
                </a:gridCol>
                <a:gridCol w="1247104">
                  <a:extLst>
                    <a:ext uri="{9D8B030D-6E8A-4147-A177-3AD203B41FA5}">
                      <a16:colId xmlns:a16="http://schemas.microsoft.com/office/drawing/2014/main" val="2021898408"/>
                    </a:ext>
                  </a:extLst>
                </a:gridCol>
                <a:gridCol w="862989">
                  <a:extLst>
                    <a:ext uri="{9D8B030D-6E8A-4147-A177-3AD203B41FA5}">
                      <a16:colId xmlns:a16="http://schemas.microsoft.com/office/drawing/2014/main" val="431896627"/>
                    </a:ext>
                  </a:extLst>
                </a:gridCol>
              </a:tblGrid>
              <a:tr h="2129494"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AgCl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 М р-р амоксициллина + 0.1 М р-р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KCl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Ионоселек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тивная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мембрана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Исследуемый раствор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Насыщенный раствор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KCl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AgCl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Yu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41023"/>
                  </a:ext>
                </a:extLst>
              </a:tr>
            </a:tbl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1213899" y="14519441"/>
            <a:ext cx="11163158" cy="836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450215">
              <a:lnSpc>
                <a:spcPct val="112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Методика:</a:t>
            </a:r>
          </a:p>
          <a:p>
            <a:pPr marL="6350"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 В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работе использовали амоксициллин, фосфорно-молибденовую кислота (ФМК)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ч.д.а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., поливинилхлорид (ПВХ) марки С-70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х.ч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.,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циклогексонон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ч.д.а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.,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дибутилфталат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 (ДБФ).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Электродноактивное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 вещество (ЭАВ) получали добавлением к 0.05 М раствору амоксициллина 0,02 М раствора фосфорно-молибденовой кислоты (ФМК) до полного выпадение осадка. </a:t>
            </a:r>
          </a:p>
          <a:p>
            <a:pPr marL="6350"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Пленочные селективные мембраны с поливинилхлоридной матрицей на основе амоксициллина с ФМК имели состав: к ЭАВ — 0.0050 г добавляли 8 мл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циклогексанона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 и 0.40 мл ДБФ, нагревали до 60 ºС и при перемешивании небольшими порциями добавляли 0.2522 г ПВХ. После высыхания электроды перед работой вымачивали в растворе 0,001 М амоксициллина в течении трех суток. </a:t>
            </a:r>
          </a:p>
        </p:txBody>
      </p:sp>
      <p:pic>
        <p:nvPicPr>
          <p:cNvPr id="24" name="Рисунок 23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01000"/>
                    </a14:imgEffect>
                  </a14:imgLayer>
                </a14:imgProps>
              </a:ext>
            </a:extLst>
          </a:blip>
          <a:srcRect l="38821" t="27429" r="52007" b="41608"/>
          <a:stretch/>
        </p:blipFill>
        <p:spPr bwMode="auto">
          <a:xfrm>
            <a:off x="14189179" y="12614185"/>
            <a:ext cx="4096216" cy="77779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510102" y="23376611"/>
            <a:ext cx="16236753" cy="602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"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Yu Mincho"/>
              </a:rPr>
              <a:t>Для определения электродных характеристик использовали электрохимическую ячейку: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Yu Mincho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58477" y="20503655"/>
            <a:ext cx="70602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ИСЭ с откликом на ион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амоксициллина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из ПВХ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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токоотвод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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ионселективная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мембрана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80000" y="27360593"/>
            <a:ext cx="191461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ходе работы был проведен элементный анализ состава и такие характеристики как: интервал линейности, крутизна электродной функции, время отклика, рабочий интервал значений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Определение амоксициллина в готовых лекарственных формах показало работоспособность созданного ИСЭ.</a:t>
            </a:r>
          </a:p>
        </p:txBody>
      </p:sp>
    </p:spTree>
    <p:extLst>
      <p:ext uri="{BB962C8B-B14F-4D97-AF65-F5344CB8AC3E}">
        <p14:creationId xmlns:p14="http://schemas.microsoft.com/office/powerpoint/2010/main" val="26060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139</Words>
  <Application>Microsoft Office PowerPoint</Application>
  <PresentationFormat>Произвольный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Tahoma</vt:lpstr>
      <vt:lpstr>Times New Roman</vt:lpstr>
      <vt:lpstr>Yu Mincho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Anastasia</dc:creator>
  <cp:lastModifiedBy>Anastasia</cp:lastModifiedBy>
  <cp:revision>12</cp:revision>
  <dcterms:created xsi:type="dcterms:W3CDTF">2024-03-21T06:39:11Z</dcterms:created>
  <dcterms:modified xsi:type="dcterms:W3CDTF">2024-03-24T13:50:53Z</dcterms:modified>
</cp:coreProperties>
</file>