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ru-RU"/>
    </a:defPPr>
    <a:lvl1pPr marL="0" algn="l" defTabSz="2587843" rtl="0" eaLnBrk="1" latinLnBrk="0" hangingPunct="1">
      <a:defRPr sz="5094" kern="1200">
        <a:solidFill>
          <a:schemeClr val="tx1"/>
        </a:solidFill>
        <a:latin typeface="+mn-lt"/>
        <a:ea typeface="+mn-ea"/>
        <a:cs typeface="+mn-cs"/>
      </a:defRPr>
    </a:lvl1pPr>
    <a:lvl2pPr marL="1293922" algn="l" defTabSz="2587843" rtl="0" eaLnBrk="1" latinLnBrk="0" hangingPunct="1">
      <a:defRPr sz="5094" kern="1200">
        <a:solidFill>
          <a:schemeClr val="tx1"/>
        </a:solidFill>
        <a:latin typeface="+mn-lt"/>
        <a:ea typeface="+mn-ea"/>
        <a:cs typeface="+mn-cs"/>
      </a:defRPr>
    </a:lvl2pPr>
    <a:lvl3pPr marL="2587843" algn="l" defTabSz="2587843" rtl="0" eaLnBrk="1" latinLnBrk="0" hangingPunct="1">
      <a:defRPr sz="5094" kern="1200">
        <a:solidFill>
          <a:schemeClr val="tx1"/>
        </a:solidFill>
        <a:latin typeface="+mn-lt"/>
        <a:ea typeface="+mn-ea"/>
        <a:cs typeface="+mn-cs"/>
      </a:defRPr>
    </a:lvl3pPr>
    <a:lvl4pPr marL="3881765" algn="l" defTabSz="2587843" rtl="0" eaLnBrk="1" latinLnBrk="0" hangingPunct="1">
      <a:defRPr sz="5094" kern="1200">
        <a:solidFill>
          <a:schemeClr val="tx1"/>
        </a:solidFill>
        <a:latin typeface="+mn-lt"/>
        <a:ea typeface="+mn-ea"/>
        <a:cs typeface="+mn-cs"/>
      </a:defRPr>
    </a:lvl4pPr>
    <a:lvl5pPr marL="5175687" algn="l" defTabSz="2587843" rtl="0" eaLnBrk="1" latinLnBrk="0" hangingPunct="1">
      <a:defRPr sz="5094" kern="1200">
        <a:solidFill>
          <a:schemeClr val="tx1"/>
        </a:solidFill>
        <a:latin typeface="+mn-lt"/>
        <a:ea typeface="+mn-ea"/>
        <a:cs typeface="+mn-cs"/>
      </a:defRPr>
    </a:lvl5pPr>
    <a:lvl6pPr marL="6469609" algn="l" defTabSz="2587843" rtl="0" eaLnBrk="1" latinLnBrk="0" hangingPunct="1">
      <a:defRPr sz="5094" kern="1200">
        <a:solidFill>
          <a:schemeClr val="tx1"/>
        </a:solidFill>
        <a:latin typeface="+mn-lt"/>
        <a:ea typeface="+mn-ea"/>
        <a:cs typeface="+mn-cs"/>
      </a:defRPr>
    </a:lvl6pPr>
    <a:lvl7pPr marL="7763530" algn="l" defTabSz="2587843" rtl="0" eaLnBrk="1" latinLnBrk="0" hangingPunct="1">
      <a:defRPr sz="5094" kern="1200">
        <a:solidFill>
          <a:schemeClr val="tx1"/>
        </a:solidFill>
        <a:latin typeface="+mn-lt"/>
        <a:ea typeface="+mn-ea"/>
        <a:cs typeface="+mn-cs"/>
      </a:defRPr>
    </a:lvl7pPr>
    <a:lvl8pPr marL="9057452" algn="l" defTabSz="2587843" rtl="0" eaLnBrk="1" latinLnBrk="0" hangingPunct="1">
      <a:defRPr sz="5094" kern="1200">
        <a:solidFill>
          <a:schemeClr val="tx1"/>
        </a:solidFill>
        <a:latin typeface="+mn-lt"/>
        <a:ea typeface="+mn-ea"/>
        <a:cs typeface="+mn-cs"/>
      </a:defRPr>
    </a:lvl8pPr>
    <a:lvl9pPr marL="10351374" algn="l" defTabSz="2587843" rtl="0" eaLnBrk="1" latinLnBrk="0" hangingPunct="1">
      <a:defRPr sz="50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690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461" y="4181"/>
      </p:cViewPr>
      <p:guideLst>
        <p:guide orient="horz" pos="11690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4319863" cy="18431986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E5AB2-BC1A-4E82-8487-16E5A8EE6788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E0C03-D9E5-4B43-AF1F-0BBACD9EC5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6125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87843" rtl="0" eaLnBrk="1" latinLnBrk="0" hangingPunct="1">
      <a:defRPr sz="3396" kern="1200">
        <a:solidFill>
          <a:schemeClr val="tx1"/>
        </a:solidFill>
        <a:latin typeface="+mn-lt"/>
        <a:ea typeface="+mn-ea"/>
        <a:cs typeface="+mn-cs"/>
      </a:defRPr>
    </a:lvl1pPr>
    <a:lvl2pPr marL="1293922" algn="l" defTabSz="2587843" rtl="0" eaLnBrk="1" latinLnBrk="0" hangingPunct="1">
      <a:defRPr sz="3396" kern="1200">
        <a:solidFill>
          <a:schemeClr val="tx1"/>
        </a:solidFill>
        <a:latin typeface="+mn-lt"/>
        <a:ea typeface="+mn-ea"/>
        <a:cs typeface="+mn-cs"/>
      </a:defRPr>
    </a:lvl2pPr>
    <a:lvl3pPr marL="2587843" algn="l" defTabSz="2587843" rtl="0" eaLnBrk="1" latinLnBrk="0" hangingPunct="1">
      <a:defRPr sz="3396" kern="1200">
        <a:solidFill>
          <a:schemeClr val="tx1"/>
        </a:solidFill>
        <a:latin typeface="+mn-lt"/>
        <a:ea typeface="+mn-ea"/>
        <a:cs typeface="+mn-cs"/>
      </a:defRPr>
    </a:lvl3pPr>
    <a:lvl4pPr marL="3881765" algn="l" defTabSz="2587843" rtl="0" eaLnBrk="1" latinLnBrk="0" hangingPunct="1">
      <a:defRPr sz="3396" kern="1200">
        <a:solidFill>
          <a:schemeClr val="tx1"/>
        </a:solidFill>
        <a:latin typeface="+mn-lt"/>
        <a:ea typeface="+mn-ea"/>
        <a:cs typeface="+mn-cs"/>
      </a:defRPr>
    </a:lvl4pPr>
    <a:lvl5pPr marL="5175687" algn="l" defTabSz="2587843" rtl="0" eaLnBrk="1" latinLnBrk="0" hangingPunct="1">
      <a:defRPr sz="3396" kern="1200">
        <a:solidFill>
          <a:schemeClr val="tx1"/>
        </a:solidFill>
        <a:latin typeface="+mn-lt"/>
        <a:ea typeface="+mn-ea"/>
        <a:cs typeface="+mn-cs"/>
      </a:defRPr>
    </a:lvl5pPr>
    <a:lvl6pPr marL="6469609" algn="l" defTabSz="2587843" rtl="0" eaLnBrk="1" latinLnBrk="0" hangingPunct="1">
      <a:defRPr sz="3396" kern="1200">
        <a:solidFill>
          <a:schemeClr val="tx1"/>
        </a:solidFill>
        <a:latin typeface="+mn-lt"/>
        <a:ea typeface="+mn-ea"/>
        <a:cs typeface="+mn-cs"/>
      </a:defRPr>
    </a:lvl6pPr>
    <a:lvl7pPr marL="7763530" algn="l" defTabSz="2587843" rtl="0" eaLnBrk="1" latinLnBrk="0" hangingPunct="1">
      <a:defRPr sz="3396" kern="1200">
        <a:solidFill>
          <a:schemeClr val="tx1"/>
        </a:solidFill>
        <a:latin typeface="+mn-lt"/>
        <a:ea typeface="+mn-ea"/>
        <a:cs typeface="+mn-cs"/>
      </a:defRPr>
    </a:lvl7pPr>
    <a:lvl8pPr marL="9057452" algn="l" defTabSz="2587843" rtl="0" eaLnBrk="1" latinLnBrk="0" hangingPunct="1">
      <a:defRPr sz="3396" kern="1200">
        <a:solidFill>
          <a:schemeClr val="tx1"/>
        </a:solidFill>
        <a:latin typeface="+mn-lt"/>
        <a:ea typeface="+mn-ea"/>
        <a:cs typeface="+mn-cs"/>
      </a:defRPr>
    </a:lvl8pPr>
    <a:lvl9pPr marL="10351374" algn="l" defTabSz="2587843" rtl="0" eaLnBrk="1" latinLnBrk="0" hangingPunct="1">
      <a:defRPr sz="33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E0C03-D9E5-4B43-AF1F-0BBACD9EC55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137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FDD-BA8A-418B-9481-9B2ACB3D8809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FC95-27CE-4118-A785-DE61F0A92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23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FDD-BA8A-418B-9481-9B2ACB3D8809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FC95-27CE-4118-A785-DE61F0A92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9822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FDD-BA8A-418B-9481-9B2ACB3D8809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FC95-27CE-4118-A785-DE61F0A92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829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FDD-BA8A-418B-9481-9B2ACB3D8809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FC95-27CE-4118-A785-DE61F0A92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51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FDD-BA8A-418B-9481-9B2ACB3D8809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FC95-27CE-4118-A785-DE61F0A92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606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FDD-BA8A-418B-9481-9B2ACB3D8809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FC95-27CE-4118-A785-DE61F0A92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997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FDD-BA8A-418B-9481-9B2ACB3D8809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FC95-27CE-4118-A785-DE61F0A92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161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FDD-BA8A-418B-9481-9B2ACB3D8809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FC95-27CE-4118-A785-DE61F0A92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450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FDD-BA8A-418B-9481-9B2ACB3D8809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FC95-27CE-4118-A785-DE61F0A92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007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FDD-BA8A-418B-9481-9B2ACB3D8809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FC95-27CE-4118-A785-DE61F0A92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752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FDD-BA8A-418B-9481-9B2ACB3D8809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FC95-27CE-4118-A785-DE61F0A92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797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14FDD-BA8A-418B-9481-9B2ACB3D8809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DFC95-27CE-4118-A785-DE61F0A92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383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8.emf"/><Relationship Id="rId10" Type="http://schemas.openxmlformats.org/officeDocument/2006/relationships/oleObject" Target="../embeddings/oleObject4.bin"/><Relationship Id="rId4" Type="http://schemas.openxmlformats.org/officeDocument/2006/relationships/image" Target="../media/image7.emf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Содержимое 1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5011812" y="24677606"/>
            <a:ext cx="5580000" cy="4860000"/>
          </a:xfrm>
          <a:prstGeom prst="rect">
            <a:avLst/>
          </a:prstGeom>
        </p:spPr>
      </p:pic>
      <p:sp>
        <p:nvSpPr>
          <p:cNvPr id="87" name="Прямоугольник 86"/>
          <p:cNvSpPr/>
          <p:nvPr/>
        </p:nvSpPr>
        <p:spPr>
          <a:xfrm>
            <a:off x="17531812" y="29357606"/>
            <a:ext cx="1620000" cy="180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0" name="Рисунок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55175" y="22604975"/>
            <a:ext cx="5776290" cy="3692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7631812" y="15137606"/>
          <a:ext cx="6284138" cy="4899656"/>
        </p:xfrm>
        <a:graphic>
          <a:graphicData uri="http://schemas.openxmlformats.org/presentationml/2006/ole">
            <p:oleObj spid="_x0000_s2059" name="SPW 12.0 Graph" r:id="rId6" imgW="5543816" imgH="4324252" progId="SigmaPlotGraphicObject.11">
              <p:embed/>
            </p:oleObj>
          </a:graphicData>
        </a:graphic>
      </p:graphicFrame>
      <p:graphicFrame>
        <p:nvGraphicFramePr>
          <p:cNvPr id="2056" name="Object 1"/>
          <p:cNvGraphicFramePr>
            <a:graphicFrameLocks noChangeAspect="1"/>
          </p:cNvGraphicFramePr>
          <p:nvPr/>
        </p:nvGraphicFramePr>
        <p:xfrm>
          <a:off x="14471812" y="18557607"/>
          <a:ext cx="6120349" cy="4860000"/>
        </p:xfrm>
        <a:graphic>
          <a:graphicData uri="http://schemas.openxmlformats.org/presentationml/2006/ole">
            <p:oleObj spid="_x0000_s2056" name="SPW 12.0 Graph" r:id="rId7" imgW="5438963" imgH="4305410" progId="SigmaPlotGraphicObject.11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8711812" y="8297606"/>
          <a:ext cx="5615455" cy="4320000"/>
        </p:xfrm>
        <a:graphic>
          <a:graphicData uri="http://schemas.openxmlformats.org/presentationml/2006/ole">
            <p:oleObj spid="_x0000_s2051" name="SPW 12.0 Graph" r:id="rId8" imgW="5610269" imgH="4305163" progId="SigmaPlotGraphicObject.11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97606"/>
            <a:ext cx="21383625" cy="1620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Bahnschrift" pitchFamily="34" charset="0"/>
              </a:rPr>
              <a:t>ОСОБЕННОСТИ СИНТЕЗА ПОЛИМЕРСТАБИЛИЗИРОВАННЫХ КАТАЛИТИЧЕСКИХ СИСТЕМ ЖИДКОФАЗНОГО ГИДРИРОВАНИЯ БЕНЗОЛА</a:t>
            </a:r>
            <a:endParaRPr lang="ru-RU" sz="4800" dirty="0">
              <a:solidFill>
                <a:schemeClr val="accent2">
                  <a:lumMod val="75000"/>
                </a:schemeClr>
              </a:solidFill>
              <a:latin typeface="Bahnschrift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812" y="1950063"/>
            <a:ext cx="20700000" cy="1307543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Я.В. Феофанова,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к.х.н., доцент А.В. Быков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Кафедра биотехнологии, химии и стандартизации, ФГБОУ ВО Тверской государственный технический университет , 170026, Россия, Тверь, наб. А. Никитина, 22,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F_yara@mail.ru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1812" y="8297606"/>
            <a:ext cx="4860000" cy="41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для проведения гидрирования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812" y="3617605"/>
            <a:ext cx="20880000" cy="26657607"/>
          </a:xfrm>
          <a:ln w="28575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Гидрирование ароматических углеводородов и их производных является одним из важнейших процессов получения ценных продуктов в нефтехимической, медицинской, фармацевтической промышленности и тонком органическом синтезе.</a:t>
            </a:r>
          </a:p>
          <a:p>
            <a:pPr algn="just">
              <a:spcBef>
                <a:spcPts val="120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является исследование </a:t>
            </a:r>
            <a:r>
              <a:rPr lang="ru-RU" sz="2400" dirty="0" smtClean="0"/>
              <a:t>процесса гидрирования бензола в присутствии </a:t>
            </a:r>
            <a:r>
              <a:rPr lang="ru-RU" sz="2400" dirty="0" err="1" smtClean="0"/>
              <a:t>полимерстабилизированных</a:t>
            </a:r>
            <a:r>
              <a:rPr lang="ru-RU" sz="2400" dirty="0" smtClean="0"/>
              <a:t> платина- и никельсодержащих каталитических систем.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решаемые в рамках работы заключаются в следующем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spcBef>
                <a:spcPts val="1200"/>
              </a:spcBef>
              <a:buAutoNum type="arabicParenR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Исследовать процессы гидрирования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бензола </a:t>
            </a:r>
            <a:r>
              <a:rPr lang="ru-RU" sz="2400" dirty="0" smtClean="0"/>
              <a:t>в присутствии </a:t>
            </a:r>
            <a:r>
              <a:rPr lang="ru-RU" sz="2400" dirty="0" err="1" smtClean="0"/>
              <a:t>полимерстабилизированных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/>
              <a:t>платина- и никельсодержащих каталитических систем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 algn="just">
              <a:spcBef>
                <a:spcPts val="0"/>
              </a:spcBef>
              <a:buAutoNum type="arabicParenR"/>
            </a:pPr>
            <a:r>
              <a:rPr lang="ru-RU" sz="2400" dirty="0" smtClean="0"/>
              <a:t>Изучить влияние на процесс гидрирования природы металла и способа синтеза катализатора, а также действие каталитических ядов на процесс жидкофазного гидрирования бензола в присутствии синтезированных каталитических систем.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spcBef>
                <a:spcPts val="0"/>
              </a:spcBef>
              <a:buAutoNum type="arabicParenR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Исследовать физико-химические особенности таких систем методами ИК-спектроскопии,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РФЭС, РФА.</a:t>
            </a:r>
            <a:endParaRPr lang="ru-RU" sz="2400" dirty="0"/>
          </a:p>
          <a:p>
            <a:pPr algn="just"/>
            <a:endParaRPr lang="ru-RU" sz="2000" dirty="0"/>
          </a:p>
          <a:p>
            <a:pPr algn="l"/>
            <a:endParaRPr lang="ru-RU" sz="2000" i="1" dirty="0"/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331812" y="10637606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8711812" y="7037606"/>
            <a:ext cx="5760000" cy="12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Кинетические кривые жидкофазного гидрирования бензола молекулярным водородом в присутствии никельсодержащих каталитических систем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91812" y="12797606"/>
            <a:ext cx="6660000" cy="108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каталитических систем методом ИК-спектроскопии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51812" y="8297606"/>
            <a:ext cx="288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проведения реакции гидрирования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реакции - 2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 230°С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 5 МПа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субстрата для гидрирования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бензол) – 1,0 мл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Катализатор -0,1000 г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Растворитель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(додекан)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-40,0 мл</a:t>
            </a:r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-1465220" y="17477606"/>
            <a:ext cx="2683476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0" y="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9" name="Рисунок 68" descr="Картинки по запросу реактор автоклав multi reactor system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12" y="8297606"/>
            <a:ext cx="4860000" cy="32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/>
        </p:nvSpPr>
        <p:spPr>
          <a:xfrm>
            <a:off x="13775324" y="8657606"/>
            <a:ext cx="516488" cy="8762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231812" y="18941340"/>
            <a:ext cx="540000" cy="876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 rot="10800000" flipH="1" flipV="1">
            <a:off x="14291811" y="22517606"/>
            <a:ext cx="720000" cy="876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0411812" y="24701340"/>
            <a:ext cx="720000" cy="876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451812" y="13157606"/>
            <a:ext cx="666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Стоит отметить, что в спектрах систем после реакции в присутствии пиридина наблюдаются некоторое увеличение интенсивности полос в областях 3500-3000см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2800-2400 см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что говорит об образовании аминов и ионов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алкил-аммония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поверхности катализатора (рисунок 5).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3168188" y="20177606"/>
            <a:ext cx="1980000" cy="144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791812" y="7037606"/>
            <a:ext cx="7920000" cy="1260000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791812" y="7037607"/>
            <a:ext cx="79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Катализатор 1%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Pt/MN100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предварительно был восстановлен в токе водорода при 300°С в течении 3 часов. Никельсодержащие каталитические системы были химически восстановлены с помощью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KOH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и NaH</a:t>
            </a:r>
            <a:r>
              <a:rPr lang="ru-RU" sz="2000" b="1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PO</a:t>
            </a:r>
            <a:r>
              <a:rPr lang="ru-RU" sz="2000" b="1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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H</a:t>
            </a:r>
            <a:r>
              <a:rPr lang="ru-RU" sz="2000" b="1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O</a:t>
            </a:r>
            <a:r>
              <a:rPr lang="en-US" sz="2000" b="1" baseline="-25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21383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21383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13751812" y="18134167"/>
            <a:ext cx="74518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Влияние концентраций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пиридинана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процесс гидрирования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14183625" y="23354167"/>
            <a:ext cx="67681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Влияние концентраций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дибензотиофена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процесс гидрирования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11812" y="12617606"/>
            <a:ext cx="13680000" cy="8280000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21383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971812" y="14057606"/>
          <a:ext cx="6300000" cy="4897503"/>
        </p:xfrm>
        <a:graphic>
          <a:graphicData uri="http://schemas.openxmlformats.org/presentationml/2006/ole">
            <p:oleObj spid="_x0000_s2057" name="SPW 12.0 Graph" r:id="rId10" imgW="5543816" imgH="4324252" progId="SigmaPlotGraphicObject.11">
              <p:embed/>
            </p:oleObj>
          </a:graphicData>
        </a:graphic>
      </p:graphicFrame>
      <p:sp>
        <p:nvSpPr>
          <p:cNvPr id="56" name="TextBox 55"/>
          <p:cNvSpPr txBox="1"/>
          <p:nvPr/>
        </p:nvSpPr>
        <p:spPr>
          <a:xfrm rot="10800000" flipH="1" flipV="1">
            <a:off x="13391813" y="15521339"/>
            <a:ext cx="720000" cy="876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 rot="10800000" flipH="1" flipV="1">
            <a:off x="6731812" y="14417606"/>
            <a:ext cx="720000" cy="876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1812" y="18917606"/>
            <a:ext cx="648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спектрах систем после реакции в присутствии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дибензотиофена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наблюдаются увеличение интенсивности полос в области и 2700-2400 см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что говорит об образовании групп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вследствие частичного гидрирования связи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дибензотиофена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на поверхности катализатора (рисунок 6).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213836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431812" y="21077606"/>
            <a:ext cx="13860000" cy="108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каталитических систем методом РФЭС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431812" y="22157606"/>
            <a:ext cx="828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Сводная таблица элементных составов поверхностей образцов в атомных процентах: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Таблица 67"/>
          <p:cNvGraphicFramePr>
            <a:graphicFrameLocks noGrp="1"/>
          </p:cNvGraphicFramePr>
          <p:nvPr/>
        </p:nvGraphicFramePr>
        <p:xfrm>
          <a:off x="720000" y="23057606"/>
          <a:ext cx="7811812" cy="3240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124"/>
                <a:gridCol w="1588187"/>
                <a:gridCol w="1878708"/>
                <a:gridCol w="1278296"/>
                <a:gridCol w="1946497"/>
              </a:tblGrid>
              <a:tr h="7238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Элемент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Без добавок, %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ат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Трибутиламин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 %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ат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Пиридин, %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ат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Дибензотиофен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 %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ат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ctr"/>
                </a:tc>
              </a:tr>
              <a:tr h="4193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O 1s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3.93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3.85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4.26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3.91</a:t>
                      </a:r>
                    </a:p>
                  </a:txBody>
                  <a:tcPr anchor="ctr"/>
                </a:tc>
              </a:tr>
              <a:tr h="4193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C 1s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94.79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95.05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94.47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94.71</a:t>
                      </a:r>
                    </a:p>
                  </a:txBody>
                  <a:tcPr anchor="ctr"/>
                </a:tc>
              </a:tr>
              <a:tr h="4193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1s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0.88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0.72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0.86</a:t>
                      </a:r>
                    </a:p>
                  </a:txBody>
                  <a:tcPr anchor="ctr"/>
                </a:tc>
              </a:tr>
              <a:tr h="4193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Pt 4f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0.21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0.17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0.20</a:t>
                      </a:r>
                    </a:p>
                  </a:txBody>
                  <a:tcPr anchor="ctr"/>
                </a:tc>
              </a:tr>
              <a:tr h="4193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 2p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0.16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0.18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0.16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0.17</a:t>
                      </a:r>
                    </a:p>
                  </a:txBody>
                  <a:tcPr anchor="ctr"/>
                </a:tc>
              </a:tr>
              <a:tr h="4193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2p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0.15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1" name="Прямоугольник 70"/>
          <p:cNvSpPr/>
          <p:nvPr/>
        </p:nvSpPr>
        <p:spPr>
          <a:xfrm>
            <a:off x="10151812" y="25937606"/>
            <a:ext cx="3128997" cy="22455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 rot="16200000">
            <a:off x="7484576" y="24284842"/>
            <a:ext cx="3045386" cy="2309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3" name="TextBox 17"/>
          <p:cNvSpPr txBox="1">
            <a:spLocks noChangeArrowheads="1"/>
          </p:cNvSpPr>
          <p:nvPr/>
        </p:nvSpPr>
        <p:spPr bwMode="auto">
          <a:xfrm>
            <a:off x="10691812" y="25937606"/>
            <a:ext cx="22286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Энергия связи, эВ</a:t>
            </a:r>
          </a:p>
        </p:txBody>
      </p:sp>
      <p:sp>
        <p:nvSpPr>
          <p:cNvPr id="74" name="TextBox 19"/>
          <p:cNvSpPr txBox="1">
            <a:spLocks noChangeArrowheads="1"/>
          </p:cNvSpPr>
          <p:nvPr/>
        </p:nvSpPr>
        <p:spPr bwMode="auto">
          <a:xfrm rot="16200000">
            <a:off x="7738124" y="24085363"/>
            <a:ext cx="22859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Импульс в секунду</a:t>
            </a:r>
          </a:p>
        </p:txBody>
      </p:sp>
      <p:sp>
        <p:nvSpPr>
          <p:cNvPr id="82" name="TextBox 10"/>
          <p:cNvSpPr txBox="1">
            <a:spLocks noChangeArrowheads="1"/>
          </p:cNvSpPr>
          <p:nvPr/>
        </p:nvSpPr>
        <p:spPr bwMode="auto">
          <a:xfrm>
            <a:off x="15731812" y="24857606"/>
            <a:ext cx="1989461" cy="90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dirty="0"/>
              <a:t>Pt 4f</a:t>
            </a:r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17351812" y="28997606"/>
            <a:ext cx="1620000" cy="22571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 rot="16200000">
            <a:off x="13866223" y="26650609"/>
            <a:ext cx="2758592" cy="2525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5" name="TextBox 18"/>
          <p:cNvSpPr txBox="1">
            <a:spLocks noChangeArrowheads="1"/>
          </p:cNvSpPr>
          <p:nvPr/>
        </p:nvSpPr>
        <p:spPr bwMode="auto">
          <a:xfrm>
            <a:off x="17351812" y="28839052"/>
            <a:ext cx="24378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Энергия связи, эВ</a:t>
            </a:r>
          </a:p>
        </p:txBody>
      </p:sp>
      <p:sp>
        <p:nvSpPr>
          <p:cNvPr id="86" name="TextBox 20"/>
          <p:cNvSpPr txBox="1">
            <a:spLocks noChangeArrowheads="1"/>
          </p:cNvSpPr>
          <p:nvPr/>
        </p:nvSpPr>
        <p:spPr bwMode="auto">
          <a:xfrm rot="16200000">
            <a:off x="14115268" y="26803373"/>
            <a:ext cx="20700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Импульс в секунду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11812" y="26616017"/>
            <a:ext cx="14220000" cy="3461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Из данных таблицы видно, что каталитическая система </a:t>
            </a:r>
            <a:r>
              <a:rPr lang="ru-RU" sz="2400" dirty="0" err="1" smtClean="0"/>
              <a:t>сорбирует</a:t>
            </a:r>
            <a:r>
              <a:rPr lang="ru-RU" sz="2400" dirty="0" smtClean="0"/>
              <a:t> </a:t>
            </a:r>
            <a:r>
              <a:rPr lang="ru-RU" sz="2400" dirty="0" err="1" smtClean="0"/>
              <a:t>серусодержащее</a:t>
            </a:r>
            <a:r>
              <a:rPr lang="ru-RU" sz="2400" dirty="0" smtClean="0"/>
              <a:t> соединение при отравлении </a:t>
            </a:r>
            <a:r>
              <a:rPr lang="ru-RU" sz="2400" dirty="0" err="1" smtClean="0"/>
              <a:t>дибензотиофеном</a:t>
            </a:r>
            <a:r>
              <a:rPr lang="ru-RU" sz="2400" dirty="0" smtClean="0"/>
              <a:t>, при отравлении пиридином детектируется некоторое увеличение содержания азота, в то время как адсорбция богатого углеродом </a:t>
            </a:r>
            <a:r>
              <a:rPr lang="ru-RU" sz="2400" dirty="0" err="1" smtClean="0"/>
              <a:t>трибутиламина</a:t>
            </a:r>
            <a:r>
              <a:rPr lang="ru-RU" sz="2400" dirty="0" smtClean="0"/>
              <a:t> (12С на 1</a:t>
            </a:r>
            <a:r>
              <a:rPr lang="en-US" sz="2400" dirty="0" smtClean="0"/>
              <a:t>N</a:t>
            </a:r>
            <a:r>
              <a:rPr lang="ru-RU" sz="2400" dirty="0" smtClean="0"/>
              <a:t>) сопровождается уменьшением содержания азота и кислорода.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Анализ фотоэлектронного подуровня </a:t>
            </a:r>
            <a:r>
              <a:rPr lang="en-US" sz="2400" dirty="0" smtClean="0"/>
              <a:t>Pt</a:t>
            </a:r>
            <a:r>
              <a:rPr lang="ru-RU" sz="2400" dirty="0" smtClean="0"/>
              <a:t> 4</a:t>
            </a:r>
            <a:r>
              <a:rPr lang="en-US" sz="2400" dirty="0" smtClean="0"/>
              <a:t>f </a:t>
            </a:r>
            <a:r>
              <a:rPr lang="ru-RU" sz="2400" dirty="0" smtClean="0"/>
              <a:t>показал, что химическая природа соединений платины во всех катализаторах после реакции сходна.</a:t>
            </a:r>
          </a:p>
          <a:p>
            <a:endParaRPr lang="ru-RU" dirty="0"/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14471812" y="8117606"/>
          <a:ext cx="5916031" cy="4680000"/>
        </p:xfrm>
        <a:graphic>
          <a:graphicData uri="http://schemas.openxmlformats.org/presentationml/2006/ole">
            <p:oleObj spid="_x0000_s2061" name="SPW 12.0 Graph" r:id="rId11" imgW="5440726" imgH="4303955" progId="SigmaPlotGraphicObject.11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20051812" y="8477606"/>
            <a:ext cx="516488" cy="8762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14471812" y="7037606"/>
            <a:ext cx="6300000" cy="12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Влияние концентраций добавок на скорость процесса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62" name="Object 2"/>
          <p:cNvGraphicFramePr>
            <a:graphicFrameLocks noChangeAspect="1"/>
          </p:cNvGraphicFramePr>
          <p:nvPr/>
        </p:nvGraphicFramePr>
        <p:xfrm>
          <a:off x="14471812" y="13337606"/>
          <a:ext cx="5929312" cy="4699000"/>
        </p:xfrm>
        <a:graphic>
          <a:graphicData uri="http://schemas.openxmlformats.org/presentationml/2006/ole">
            <p:oleObj spid="_x0000_s2062" name="SPW 12.0 Graph" r:id="rId12" imgW="5438553" imgH="4305163" progId="SigmaPlotGraphicObject.11">
              <p:embed/>
            </p:oleObj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20051812" y="13697606"/>
            <a:ext cx="540000" cy="876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en-US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3751812" y="12734167"/>
            <a:ext cx="74518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Влияние концентраций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трибутиламина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процесс гидрирования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78583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1747</TotalTime>
  <Words>510</Words>
  <Application>Microsoft Office PowerPoint</Application>
  <PresentationFormat>Произвольный</PresentationFormat>
  <Paragraphs>93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Тема Office</vt:lpstr>
      <vt:lpstr>SPW 12.0 Graph</vt:lpstr>
      <vt:lpstr>SigmaPlot 12.0 Graph</vt:lpstr>
      <vt:lpstr>ОСОБЕННОСТИ СИНТЕЗА ПОЛИМЕРСТАБИЛИЗИРОВАННЫХ КАТАЛИТИЧЕСКИХ СИСТЕМ ЖИДКОФАЗНОГО ГИДРИРОВАНИЯ БЕНЗОЛА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</dc:creator>
  <cp:lastModifiedBy>USER</cp:lastModifiedBy>
  <cp:revision>54</cp:revision>
  <dcterms:created xsi:type="dcterms:W3CDTF">2022-03-19T14:45:22Z</dcterms:created>
  <dcterms:modified xsi:type="dcterms:W3CDTF">2024-03-23T17:50:10Z</dcterms:modified>
</cp:coreProperties>
</file>