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6858000" cy="12192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алерия Волкова" initials="ВВ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D9BF"/>
    <a:srgbClr val="F9D8BD"/>
    <a:srgbClr val="F9D8BE"/>
    <a:srgbClr val="FAEAD6"/>
    <a:srgbClr val="F9F6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49" autoAdjust="0"/>
    <p:restoredTop sz="94660" autoAdjust="0"/>
  </p:normalViewPr>
  <p:slideViewPr>
    <p:cSldViewPr snapToGrid="0">
      <p:cViewPr>
        <p:scale>
          <a:sx n="89" d="100"/>
          <a:sy n="89" d="100"/>
        </p:scale>
        <p:origin x="2640" y="-248"/>
      </p:cViewPr>
      <p:guideLst>
        <p:guide orient="horz" pos="384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787425"/>
            <a:ext cx="5829300" cy="261337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6908800"/>
            <a:ext cx="4800600" cy="31157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22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134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488248"/>
            <a:ext cx="1543050" cy="1040271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488248"/>
            <a:ext cx="4514850" cy="1040271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023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371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7834491"/>
            <a:ext cx="5829300" cy="242146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5167491"/>
            <a:ext cx="5829300" cy="26669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177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844803"/>
            <a:ext cx="3028950" cy="80461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844803"/>
            <a:ext cx="3028950" cy="80461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789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729090"/>
            <a:ext cx="3030141" cy="11373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3866444"/>
            <a:ext cx="3030141" cy="7024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729090"/>
            <a:ext cx="3031331" cy="11373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3866444"/>
            <a:ext cx="3031331" cy="7024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08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148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79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485422"/>
            <a:ext cx="2256235" cy="20658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485425"/>
            <a:ext cx="3833813" cy="1040553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2551291"/>
            <a:ext cx="2256235" cy="83396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2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8534400"/>
            <a:ext cx="4114800" cy="10075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1089378"/>
            <a:ext cx="4114800" cy="731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9541934"/>
            <a:ext cx="4114800" cy="14308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396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488245"/>
            <a:ext cx="6172200" cy="203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844803"/>
            <a:ext cx="6172200" cy="8046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11300181"/>
            <a:ext cx="16002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EE3B4-EAF9-4F1F-BEA4-3F7FAD0E71DB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11300181"/>
            <a:ext cx="21717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11300181"/>
            <a:ext cx="16002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807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4.emf"/><Relationship Id="rId18" Type="http://schemas.openxmlformats.org/officeDocument/2006/relationships/image" Target="../media/image10.png"/><Relationship Id="rId3" Type="http://schemas.openxmlformats.org/officeDocument/2006/relationships/image" Target="../media/image7.emf"/><Relationship Id="rId7" Type="http://schemas.openxmlformats.org/officeDocument/2006/relationships/image" Target="../media/image1.emf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6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3.emf"/><Relationship Id="rId5" Type="http://schemas.openxmlformats.org/officeDocument/2006/relationships/image" Target="../media/image9.emf"/><Relationship Id="rId15" Type="http://schemas.openxmlformats.org/officeDocument/2006/relationships/image" Target="../media/image5.emf"/><Relationship Id="rId10" Type="http://schemas.openxmlformats.org/officeDocument/2006/relationships/oleObject" Target="../embeddings/oleObject3.bin"/><Relationship Id="rId19" Type="http://schemas.openxmlformats.org/officeDocument/2006/relationships/image" Target="../media/image11.jpeg"/><Relationship Id="rId4" Type="http://schemas.openxmlformats.org/officeDocument/2006/relationships/image" Target="../media/image8.emf"/><Relationship Id="rId9" Type="http://schemas.openxmlformats.org/officeDocument/2006/relationships/image" Target="../media/image2.emf"/><Relationship Id="rId1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D4591E09-F766-F5C0-1EFF-8C466659715C}"/>
              </a:ext>
            </a:extLst>
          </p:cNvPr>
          <p:cNvSpPr/>
          <p:nvPr/>
        </p:nvSpPr>
        <p:spPr>
          <a:xfrm>
            <a:off x="3686619" y="3028874"/>
            <a:ext cx="3018022" cy="283611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B2DE7321-69D6-E427-8517-A224A304BF37}"/>
              </a:ext>
            </a:extLst>
          </p:cNvPr>
          <p:cNvSpPr/>
          <p:nvPr/>
        </p:nvSpPr>
        <p:spPr>
          <a:xfrm>
            <a:off x="164797" y="3028874"/>
            <a:ext cx="3521819" cy="249084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1B8021CB-2D14-C13B-213C-F1DD97264138}"/>
              </a:ext>
            </a:extLst>
          </p:cNvPr>
          <p:cNvSpPr/>
          <p:nvPr/>
        </p:nvSpPr>
        <p:spPr>
          <a:xfrm>
            <a:off x="164796" y="5519716"/>
            <a:ext cx="3521821" cy="266698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B84CAB9F-31F3-2E34-1B1B-B0BEC263D88F}"/>
              </a:ext>
            </a:extLst>
          </p:cNvPr>
          <p:cNvSpPr/>
          <p:nvPr/>
        </p:nvSpPr>
        <p:spPr>
          <a:xfrm>
            <a:off x="158368" y="8186699"/>
            <a:ext cx="3528249" cy="299960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noFill/>
          <a:ln w="127000" cmpd="thickThin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28560" y="116960"/>
            <a:ext cx="6593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Цветкова И. В.</a:t>
            </a:r>
          </a:p>
          <a:p>
            <a:pPr algn="ctr"/>
            <a:r>
              <a:rPr lang="ru-RU" sz="1200" b="1" dirty="0"/>
              <a:t>ПОЛУЧЕНИЕ МЕТАЛЛАТНЫХ ИОННЫХ ЖИДКОСТЕЙ НА ОСНОВЕ ЧЕТВЕРТИЧНОЙ СОЛИ АММОНИЯ</a:t>
            </a:r>
            <a:endParaRPr lang="ru-RU" sz="1200" dirty="0"/>
          </a:p>
          <a:p>
            <a:pPr algn="r"/>
            <a:r>
              <a:rPr lang="ru-RU" sz="1200" dirty="0"/>
              <a:t>Руководитель: О.Е. Журавлев</a:t>
            </a:r>
          </a:p>
          <a:p>
            <a:pPr algn="ctr"/>
            <a:r>
              <a:rPr lang="ru-RU" sz="1200" dirty="0"/>
              <a:t>Тверской государственный университет, г. Тверь, кафедра органической химии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141" y="7769962"/>
            <a:ext cx="3917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Рис. 2. ИК-спектр </a:t>
            </a:r>
            <a:r>
              <a:rPr lang="ru-RU" sz="1200" dirty="0" err="1"/>
              <a:t>тетрахлоркобальтат</a:t>
            </a:r>
            <a:r>
              <a:rPr lang="ru-RU" sz="1200" dirty="0"/>
              <a:t> </a:t>
            </a:r>
          </a:p>
          <a:p>
            <a:pPr algn="ctr"/>
            <a:r>
              <a:rPr lang="ru-RU" sz="1200" dirty="0" err="1"/>
              <a:t>Триэтиламмония</a:t>
            </a:r>
            <a:r>
              <a:rPr lang="ru-RU" sz="1200" dirty="0"/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7050" y="2508615"/>
            <a:ext cx="6585392" cy="461665"/>
          </a:xfrm>
          <a:prstGeom prst="rect">
            <a:avLst/>
          </a:prstGeom>
          <a:ln w="19050">
            <a:solidFill>
              <a:schemeClr val="accent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200" b="1" dirty="0"/>
              <a:t>Цель работы: </a:t>
            </a:r>
            <a:r>
              <a:rPr lang="ru-RU" sz="1200" dirty="0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Целью данной работы является получение </a:t>
            </a:r>
            <a:r>
              <a:rPr lang="ru-RU" sz="1200" dirty="0" err="1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металлатных</a:t>
            </a:r>
            <a:r>
              <a:rPr lang="ru-RU" sz="1200" dirty="0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 ионных жидкостей на основе </a:t>
            </a:r>
            <a:r>
              <a:rPr lang="ru-RU" sz="1200" dirty="0" err="1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триэтиламина</a:t>
            </a:r>
            <a:r>
              <a:rPr lang="ru-RU" sz="1200" dirty="0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 с анионами: </a:t>
            </a:r>
            <a:r>
              <a:rPr lang="en-US" sz="1200" dirty="0" err="1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FeCl</a:t>
            </a:r>
            <a:r>
              <a:rPr lang="ru-RU" sz="1200" baseline="-25000" dirty="0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4</a:t>
            </a:r>
            <a:r>
              <a:rPr lang="ru-RU" sz="1200" baseline="30000" dirty="0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-</a:t>
            </a:r>
            <a:r>
              <a:rPr lang="ru-RU" sz="1200" dirty="0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, </a:t>
            </a:r>
            <a:r>
              <a:rPr lang="en-US" sz="1200" dirty="0" err="1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ZnCl</a:t>
            </a:r>
            <a:r>
              <a:rPr lang="ru-RU" sz="1200" baseline="-25000" dirty="0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4</a:t>
            </a:r>
            <a:r>
              <a:rPr lang="ru-RU" sz="1200" baseline="30000" dirty="0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2-</a:t>
            </a:r>
            <a:r>
              <a:rPr lang="ru-RU" sz="1200" dirty="0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, </a:t>
            </a:r>
            <a:r>
              <a:rPr lang="en-US" sz="1200" dirty="0" err="1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CoCl</a:t>
            </a:r>
            <a:r>
              <a:rPr lang="ru-RU" sz="1200" baseline="-25000" dirty="0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4</a:t>
            </a:r>
            <a:r>
              <a:rPr lang="ru-RU" sz="1200" baseline="30000" dirty="0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2-</a:t>
            </a:r>
            <a:r>
              <a:rPr lang="ru-RU" sz="1200" dirty="0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, </a:t>
            </a:r>
            <a:r>
              <a:rPr lang="en-US" sz="1200" dirty="0" err="1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MnCl</a:t>
            </a:r>
            <a:r>
              <a:rPr lang="ru-RU" sz="1200" baseline="-25000" dirty="0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4</a:t>
            </a:r>
            <a:r>
              <a:rPr lang="ru-RU" sz="1200" baseline="30000" dirty="0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2-</a:t>
            </a:r>
            <a:r>
              <a:rPr lang="ru-RU" sz="1200" dirty="0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, </a:t>
            </a:r>
            <a:r>
              <a:rPr lang="en-US" sz="1200" dirty="0" err="1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NiCl</a:t>
            </a:r>
            <a:r>
              <a:rPr lang="ru-RU" sz="1200" baseline="-25000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4</a:t>
            </a:r>
            <a:r>
              <a:rPr lang="ru-RU" sz="1200" baseline="30000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2-</a:t>
            </a:r>
            <a:r>
              <a:rPr lang="ru-RU" sz="1200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.</a:t>
            </a:r>
            <a:endParaRPr lang="ru-RU" sz="1200" dirty="0">
              <a:solidFill>
                <a:srgbClr val="000000"/>
              </a:solidFill>
              <a:effectLst/>
              <a:ea typeface="Yu Mincho" panose="02020400000000000000" pitchFamily="18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6133" y="1176665"/>
            <a:ext cx="6585392" cy="1200329"/>
          </a:xfrm>
          <a:prstGeom prst="rect">
            <a:avLst/>
          </a:prstGeom>
          <a:ln w="19050">
            <a:solidFill>
              <a:schemeClr val="accent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200" b="1" dirty="0"/>
              <a:t>Актуальность: </a:t>
            </a:r>
            <a:r>
              <a:rPr lang="ru-RU" sz="1200" dirty="0" err="1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Металлатные</a:t>
            </a:r>
            <a:r>
              <a:rPr lang="ru-RU" sz="1200" dirty="0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 ионные жидкости представляют собой класс ионных жидкостей, состоящих из </a:t>
            </a:r>
            <a:r>
              <a:rPr lang="ru-RU" sz="1200" dirty="0" err="1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металлатного</a:t>
            </a:r>
            <a:r>
              <a:rPr lang="ru-RU" sz="1200" dirty="0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 аниона и органических катионов. В качестве </a:t>
            </a:r>
            <a:r>
              <a:rPr lang="ru-RU" sz="1200" dirty="0" err="1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металлатных</a:t>
            </a:r>
            <a:r>
              <a:rPr lang="ru-RU" sz="1200" dirty="0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 анионов могут быть использованы различные металлы, такие как никель, железо, марганец, цинк, кобальт и другие. Данный класс ионных жидкостей обладает уникальными физико-химическими свойствами, в числе высокой термической стабильностью, электропроводностью, а также магнитными свойствами.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622" y="11193912"/>
            <a:ext cx="6583019" cy="830997"/>
          </a:xfrm>
          <a:prstGeom prst="rect">
            <a:avLst/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200" b="1" dirty="0"/>
              <a:t>Выводы: </a:t>
            </a:r>
            <a:r>
              <a:rPr lang="en-US" sz="1200" dirty="0"/>
              <a:t>1) </a:t>
            </a:r>
            <a:r>
              <a:rPr lang="ru-RU" sz="1200" dirty="0"/>
              <a:t>Синтезированы </a:t>
            </a:r>
            <a:r>
              <a:rPr lang="ru-RU" sz="1200" dirty="0" err="1"/>
              <a:t>металлатионные</a:t>
            </a:r>
            <a:r>
              <a:rPr lang="ru-RU" sz="1200" dirty="0"/>
              <a:t> ионные жидкости на основе четвертичной соли аммония с различными катионами металлов</a:t>
            </a:r>
            <a:r>
              <a:rPr lang="en-US" sz="1200" dirty="0"/>
              <a:t>; 2) </a:t>
            </a:r>
            <a:r>
              <a:rPr lang="ru-RU" sz="1200" dirty="0"/>
              <a:t>Величина температуры плавления зависит от конкретного металла и может разнится</a:t>
            </a:r>
            <a:r>
              <a:rPr lang="en-US" sz="1200" dirty="0"/>
              <a:t>;</a:t>
            </a:r>
            <a:r>
              <a:rPr lang="ru-RU" sz="1200" dirty="0"/>
              <a:t> </a:t>
            </a:r>
            <a:r>
              <a:rPr lang="en-US" sz="1200" dirty="0"/>
              <a:t>3) </a:t>
            </a:r>
            <a:r>
              <a:rPr lang="ru-RU" sz="1200" dirty="0"/>
              <a:t>Графики теплопроводности </a:t>
            </a:r>
            <a:r>
              <a:rPr lang="ru-RU" sz="1200" dirty="0" err="1"/>
              <a:t>металатионных</a:t>
            </a:r>
            <a:r>
              <a:rPr lang="ru-RU" sz="1200" dirty="0"/>
              <a:t> жидкостей совпадают по своей общей форме.</a:t>
            </a: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1B2D07C5-B42B-AE4A-9CE6-973AA7186E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71" y="3430093"/>
            <a:ext cx="2549070" cy="8173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D18BF93E-4C76-5C48-B307-7CF0C0198C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18" y="4404570"/>
            <a:ext cx="3404427" cy="8198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2850B65B-308F-334D-827E-F9753714EC3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1" t="328" r="1964" b="17119"/>
          <a:stretch/>
        </p:blipFill>
        <p:spPr bwMode="auto">
          <a:xfrm>
            <a:off x="121622" y="5519717"/>
            <a:ext cx="3364956" cy="2293841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9BBAEBDB-603A-F344-B828-B2FF49865E73}"/>
              </a:ext>
            </a:extLst>
          </p:cNvPr>
          <p:cNvSpPr txBox="1"/>
          <p:nvPr/>
        </p:nvSpPr>
        <p:spPr>
          <a:xfrm>
            <a:off x="128560" y="10725035"/>
            <a:ext cx="36608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Рис. 3. Термическая стабильность  синтезированных </a:t>
            </a:r>
            <a:r>
              <a:rPr lang="ru-RU" sz="1200" dirty="0" err="1"/>
              <a:t>металлатных</a:t>
            </a:r>
            <a:r>
              <a:rPr lang="ru-RU" sz="1200" dirty="0"/>
              <a:t> ионных жидкостей.</a:t>
            </a:r>
          </a:p>
          <a:p>
            <a:endParaRPr lang="ru-RU" dirty="0"/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9BF3F812-43C6-5B6F-ECA7-2CA2F00367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924791"/>
              </p:ext>
            </p:extLst>
          </p:nvPr>
        </p:nvGraphicFramePr>
        <p:xfrm>
          <a:off x="3803904" y="6285483"/>
          <a:ext cx="2927620" cy="4846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552">
                  <a:extLst>
                    <a:ext uri="{9D8B030D-6E8A-4147-A177-3AD203B41FA5}">
                      <a16:colId xmlns:a16="http://schemas.microsoft.com/office/drawing/2014/main" val="947167529"/>
                    </a:ext>
                  </a:extLst>
                </a:gridCol>
                <a:gridCol w="526694">
                  <a:extLst>
                    <a:ext uri="{9D8B030D-6E8A-4147-A177-3AD203B41FA5}">
                      <a16:colId xmlns:a16="http://schemas.microsoft.com/office/drawing/2014/main" val="3072965035"/>
                    </a:ext>
                  </a:extLst>
                </a:gridCol>
                <a:gridCol w="430886">
                  <a:extLst>
                    <a:ext uri="{9D8B030D-6E8A-4147-A177-3AD203B41FA5}">
                      <a16:colId xmlns:a16="http://schemas.microsoft.com/office/drawing/2014/main" val="1268713671"/>
                    </a:ext>
                  </a:extLst>
                </a:gridCol>
                <a:gridCol w="982488">
                  <a:extLst>
                    <a:ext uri="{9D8B030D-6E8A-4147-A177-3AD203B41FA5}">
                      <a16:colId xmlns:a16="http://schemas.microsoft.com/office/drawing/2014/main" val="742816812"/>
                    </a:ext>
                  </a:extLst>
                </a:gridCol>
              </a:tblGrid>
              <a:tr h="414357">
                <a:tc>
                  <a:txBody>
                    <a:bodyPr/>
                    <a:lstStyle/>
                    <a:p>
                      <a:r>
                        <a:rPr lang="ru-RU" sz="800" dirty="0">
                          <a:latin typeface="+mn-lt"/>
                          <a:cs typeface="Times New Roman" panose="02020603050405020304" pitchFamily="18" charset="0"/>
                        </a:rPr>
                        <a:t>Структурная формула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+mn-lt"/>
                          <a:cs typeface="Times New Roman" panose="02020603050405020304" pitchFamily="18" charset="0"/>
                        </a:rPr>
                        <a:t>M, </a:t>
                      </a:r>
                      <a:r>
                        <a:rPr lang="ru-RU" sz="800" dirty="0">
                          <a:latin typeface="+mn-lt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en-US" sz="800" dirty="0">
                          <a:latin typeface="+mn-lt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800" dirty="0">
                          <a:latin typeface="+mn-lt"/>
                          <a:cs typeface="Times New Roman" panose="02020603050405020304" pitchFamily="18" charset="0"/>
                        </a:rPr>
                        <a:t>моль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+mn-lt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ru-RU" sz="800" dirty="0"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800" baseline="30000" dirty="0">
                          <a:latin typeface="+mn-lt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endParaRPr lang="ru-RU" sz="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latin typeface="+mn-lt"/>
                          <a:cs typeface="Times New Roman" panose="02020603050405020304" pitchFamily="18" charset="0"/>
                        </a:rPr>
                        <a:t>ИК, см</a:t>
                      </a:r>
                      <a:r>
                        <a:rPr lang="ru-RU" sz="800" baseline="30000" dirty="0">
                          <a:latin typeface="+mn-lt"/>
                          <a:cs typeface="Times New Roman" panose="02020603050405020304" pitchFamily="18" charset="0"/>
                        </a:rPr>
                        <a:t>-1</a:t>
                      </a:r>
                      <a:endParaRPr lang="ru-RU" sz="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652386"/>
                  </a:ext>
                </a:extLst>
              </a:tr>
              <a:tr h="738645">
                <a:tc>
                  <a:txBody>
                    <a:bodyPr/>
                    <a:lstStyle/>
                    <a:p>
                      <a:endParaRPr lang="ru-RU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endParaRPr lang="ru-RU" sz="800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800" dirty="0">
                          <a:latin typeface="+mn-lt"/>
                          <a:cs typeface="Times New Roman" panose="02020603050405020304" pitchFamily="18" charset="0"/>
                        </a:rPr>
                        <a:t>137,5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800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800" dirty="0">
                          <a:latin typeface="+mn-lt"/>
                          <a:cs typeface="Times New Roman" panose="02020603050405020304" pitchFamily="18" charset="0"/>
                        </a:rPr>
                        <a:t>258-260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ν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(N-H) 2463, 2363;  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ν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-H)sp</a:t>
                      </a:r>
                      <a:r>
                        <a:rPr lang="en-US" sz="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2983; 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ν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800" kern="1200" baseline="-25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) 2882;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δ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(C-H)sp</a:t>
                      </a:r>
                      <a:r>
                        <a:rPr lang="en-US" sz="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1471</a:t>
                      </a:r>
                      <a:endParaRPr lang="ru-RU" sz="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7179309"/>
                  </a:ext>
                </a:extLst>
              </a:tr>
              <a:tr h="738645">
                <a:tc>
                  <a:txBody>
                    <a:bodyPr/>
                    <a:lstStyle/>
                    <a:p>
                      <a:endParaRPr lang="ru-RU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800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800" dirty="0">
                          <a:latin typeface="+mn-lt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800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800" dirty="0">
                          <a:latin typeface="+mn-lt"/>
                          <a:cs typeface="Times New Roman" panose="02020603050405020304" pitchFamily="18" charset="0"/>
                        </a:rPr>
                        <a:t>45-47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ν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(N-H) 2463, 2363;  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ν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-H)sp</a:t>
                      </a:r>
                      <a:r>
                        <a:rPr lang="en-US" sz="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2983; 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ν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800" kern="1200" baseline="-25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) 2882;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δ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(C-H)sp</a:t>
                      </a:r>
                      <a:r>
                        <a:rPr lang="en-US" sz="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1471;</a:t>
                      </a:r>
                      <a:endParaRPr lang="ru-RU" sz="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2547095"/>
                  </a:ext>
                </a:extLst>
              </a:tr>
              <a:tr h="738645">
                <a:tc>
                  <a:txBody>
                    <a:bodyPr/>
                    <a:lstStyle/>
                    <a:p>
                      <a:endParaRPr lang="ru-RU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800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800" dirty="0">
                          <a:latin typeface="+mn-lt"/>
                          <a:cs typeface="Times New Roman" panose="02020603050405020304" pitchFamily="18" charset="0"/>
                        </a:rPr>
                        <a:t>406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800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800" dirty="0">
                          <a:latin typeface="+mn-lt"/>
                          <a:cs typeface="Times New Roman" panose="02020603050405020304" pitchFamily="18" charset="0"/>
                        </a:rPr>
                        <a:t>180-182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ν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(N-H) 2691, 2484, 2776; 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ν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-H)sp</a:t>
                      </a:r>
                      <a:r>
                        <a:rPr lang="en-US" sz="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2881; 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ν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800" kern="1200" baseline="-25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) 2801;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δ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(C-H)sp</a:t>
                      </a:r>
                      <a:r>
                        <a:rPr lang="en-US" sz="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1472; 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051206"/>
                  </a:ext>
                </a:extLst>
              </a:tr>
              <a:tr h="738645">
                <a:tc>
                  <a:txBody>
                    <a:bodyPr/>
                    <a:lstStyle/>
                    <a:p>
                      <a:endParaRPr lang="ru-RU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800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800" dirty="0">
                          <a:latin typeface="+mn-lt"/>
                          <a:cs typeface="Times New Roman" panose="02020603050405020304" pitchFamily="18" charset="0"/>
                        </a:rPr>
                        <a:t>405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800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800" dirty="0">
                          <a:latin typeface="+mn-lt"/>
                          <a:cs typeface="Times New Roman" panose="02020603050405020304" pitchFamily="18" charset="0"/>
                        </a:rPr>
                        <a:t>&gt;315</a:t>
                      </a:r>
                      <a:endParaRPr lang="ru-RU" sz="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ν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(N-H) 2676, 2604; 2495; 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ν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-H)sp</a:t>
                      </a:r>
                      <a:r>
                        <a:rPr lang="en-US" sz="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2977; 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ν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800" kern="1200" baseline="-25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) 2940;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δ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(C-H)sp</a:t>
                      </a:r>
                      <a:r>
                        <a:rPr lang="en-US" sz="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1474;</a:t>
                      </a:r>
                      <a:endParaRPr lang="ru-RU" sz="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5828384"/>
                  </a:ext>
                </a:extLst>
              </a:tr>
              <a:tr h="738645">
                <a:tc>
                  <a:txBody>
                    <a:bodyPr/>
                    <a:lstStyle/>
                    <a:p>
                      <a:endParaRPr lang="ru-RU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800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800" dirty="0">
                          <a:latin typeface="+mn-lt"/>
                          <a:cs typeface="Times New Roman" panose="02020603050405020304" pitchFamily="18" charset="0"/>
                        </a:rPr>
                        <a:t>401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800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800" dirty="0">
                          <a:latin typeface="+mn-lt"/>
                          <a:cs typeface="Times New Roman" panose="02020603050405020304" pitchFamily="18" charset="0"/>
                        </a:rPr>
                        <a:t>130-132</a:t>
                      </a:r>
                      <a:endParaRPr lang="ru-RU" sz="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ν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(N-H) 2689, 2486, 2358; 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ν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-H)sp</a:t>
                      </a:r>
                      <a:r>
                        <a:rPr lang="en-US" sz="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2981; 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ν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800" kern="1200" baseline="-25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) 2803;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δ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(C-H)sp</a:t>
                      </a:r>
                      <a:r>
                        <a:rPr lang="en-US" sz="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1475; 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2699840"/>
                  </a:ext>
                </a:extLst>
              </a:tr>
              <a:tr h="738645">
                <a:tc>
                  <a:txBody>
                    <a:bodyPr/>
                    <a:lstStyle/>
                    <a:p>
                      <a:endParaRPr lang="ru-RU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800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800" dirty="0">
                          <a:latin typeface="+mn-lt"/>
                          <a:cs typeface="Times New Roman" panose="02020603050405020304" pitchFamily="18" charset="0"/>
                        </a:rPr>
                        <a:t>411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800" dirty="0">
                          <a:latin typeface="+mn-lt"/>
                          <a:cs typeface="Times New Roman" panose="02020603050405020304" pitchFamily="18" charset="0"/>
                        </a:rPr>
                        <a:t>Жид</a:t>
                      </a:r>
                      <a:r>
                        <a:rPr lang="en-US" sz="800" dirty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800" dirty="0">
                          <a:latin typeface="+mn-lt"/>
                          <a:cs typeface="Times New Roman" panose="02020603050405020304" pitchFamily="18" charset="0"/>
                        </a:rPr>
                        <a:t>кость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ν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(N-H) 2479;  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ν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-H)sp</a:t>
                      </a:r>
                      <a:r>
                        <a:rPr lang="en-US" sz="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2988; 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ν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800" kern="1200" baseline="-25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) 2806;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δ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(C-H)sp</a:t>
                      </a:r>
                      <a:r>
                        <a:rPr lang="en-US" sz="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1473; 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041659"/>
                  </a:ext>
                </a:extLst>
              </a:tr>
            </a:tbl>
          </a:graphicData>
        </a:graphic>
      </p:graphicFrame>
      <p:graphicFrame>
        <p:nvGraphicFramePr>
          <p:cNvPr id="31" name="Объект 30">
            <a:extLst>
              <a:ext uri="{FF2B5EF4-FFF2-40B4-BE49-F238E27FC236}">
                <a16:creationId xmlns:a16="http://schemas.microsoft.com/office/drawing/2014/main" id="{CDA36AA3-AD6D-2025-DDFC-564FDCB429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3819345"/>
              </p:ext>
            </p:extLst>
          </p:nvPr>
        </p:nvGraphicFramePr>
        <p:xfrm>
          <a:off x="3852700" y="6774439"/>
          <a:ext cx="82867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ChemSketch" r:id="rId6" imgW="828697" imgH="619012" progId="ACD.ChemSketch.20">
                  <p:embed/>
                </p:oleObj>
              </mc:Choice>
              <mc:Fallback>
                <p:oleObj name="ChemSketch" r:id="rId6" imgW="828697" imgH="619012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52700" y="6774439"/>
                        <a:ext cx="828675" cy="61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2B5A5D7B-E128-972F-0E48-D0F96F04B7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245113"/>
              </p:ext>
            </p:extLst>
          </p:nvPr>
        </p:nvGraphicFramePr>
        <p:xfrm>
          <a:off x="3863595" y="7507036"/>
          <a:ext cx="9239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ChemSketch" r:id="rId8" imgW="924082" imgH="619012" progId="ACD.ChemSketch.20">
                  <p:embed/>
                </p:oleObj>
              </mc:Choice>
              <mc:Fallback>
                <p:oleObj name="ChemSketch" r:id="rId8" imgW="924082" imgH="619012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863595" y="7507036"/>
                        <a:ext cx="923925" cy="61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5FB2CF90-0428-5C43-1F2A-EDFC56C865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7786089"/>
              </p:ext>
            </p:extLst>
          </p:nvPr>
        </p:nvGraphicFramePr>
        <p:xfrm>
          <a:off x="3847616" y="8236894"/>
          <a:ext cx="9525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ChemSketch" r:id="rId10" imgW="952410" imgH="628690" progId="ACD.ChemSketch.20">
                  <p:embed/>
                </p:oleObj>
              </mc:Choice>
              <mc:Fallback>
                <p:oleObj name="ChemSketch" r:id="rId10" imgW="952410" imgH="62869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847616" y="8236894"/>
                        <a:ext cx="952500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41F9DC69-6D81-624E-92EA-58E48275B0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301419"/>
              </p:ext>
            </p:extLst>
          </p:nvPr>
        </p:nvGraphicFramePr>
        <p:xfrm>
          <a:off x="3840301" y="8923815"/>
          <a:ext cx="93345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ChemSketch" r:id="rId12" imgW="933405" imgH="619012" progId="ACD.ChemSketch.20">
                  <p:embed/>
                </p:oleObj>
              </mc:Choice>
              <mc:Fallback>
                <p:oleObj name="ChemSketch" r:id="rId12" imgW="933405" imgH="619012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840301" y="8923815"/>
                        <a:ext cx="933450" cy="61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id="{A4656AB0-05E1-8EA7-F58B-4D374952B7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490623"/>
              </p:ext>
            </p:extLst>
          </p:nvPr>
        </p:nvGraphicFramePr>
        <p:xfrm>
          <a:off x="3847941" y="9689045"/>
          <a:ext cx="9525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ChemSketch" r:id="rId14" imgW="952410" imgH="628690" progId="ACD.ChemSketch.20">
                  <p:embed/>
                </p:oleObj>
              </mc:Choice>
              <mc:Fallback>
                <p:oleObj name="ChemSketch" r:id="rId14" imgW="952410" imgH="62869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847941" y="9689045"/>
                        <a:ext cx="952500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6FAE661F-FA9F-02F2-3DE6-C420AE6BA5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741138"/>
              </p:ext>
            </p:extLst>
          </p:nvPr>
        </p:nvGraphicFramePr>
        <p:xfrm>
          <a:off x="3840626" y="10380145"/>
          <a:ext cx="93345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ChemSketch" r:id="rId16" imgW="933405" imgH="619012" progId="ACD.ChemSketch.20">
                  <p:embed/>
                </p:oleObj>
              </mc:Choice>
              <mc:Fallback>
                <p:oleObj name="ChemSketch" r:id="rId16" imgW="933405" imgH="619012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840626" y="10380145"/>
                        <a:ext cx="933450" cy="61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" name="Рисунок 26" descr="Изображение выглядит как текст, диаграмма, линия, График">
            <a:extLst>
              <a:ext uri="{FF2B5EF4-FFF2-40B4-BE49-F238E27FC236}">
                <a16:creationId xmlns:a16="http://schemas.microsoft.com/office/drawing/2014/main" id="{E2BC9E82-2FB9-F92D-926C-0C971B136109}"/>
              </a:ext>
            </a:extLst>
          </p:cNvPr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3" t="10085" r="724" b="3548"/>
          <a:stretch/>
        </p:blipFill>
        <p:spPr>
          <a:xfrm>
            <a:off x="208742" y="8231627"/>
            <a:ext cx="3354177" cy="2538336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91985678-D716-6187-97F9-9798745AB2F1}"/>
              </a:ext>
            </a:extLst>
          </p:cNvPr>
          <p:cNvSpPr txBox="1"/>
          <p:nvPr/>
        </p:nvSpPr>
        <p:spPr>
          <a:xfrm>
            <a:off x="3603521" y="5865349"/>
            <a:ext cx="3316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Таблица 1. Температура плавления и ИК-спектральные данные полученных соединений.</a:t>
            </a:r>
          </a:p>
        </p:txBody>
      </p:sp>
      <p:pic>
        <p:nvPicPr>
          <p:cNvPr id="43" name="Рисунок 42" descr="Изображение выглядит как текст, диаграмма, График, линия&#10;&#10;Автоматически созданное описание">
            <a:extLst>
              <a:ext uri="{FF2B5EF4-FFF2-40B4-BE49-F238E27FC236}">
                <a16:creationId xmlns:a16="http://schemas.microsoft.com/office/drawing/2014/main" id="{BFCE4AF4-AFED-061A-CEB4-6501966FB443}"/>
              </a:ext>
            </a:extLst>
          </p:cNvPr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29" t="7651" r="11045" b="5079"/>
          <a:stretch/>
        </p:blipFill>
        <p:spPr>
          <a:xfrm>
            <a:off x="3832986" y="3053457"/>
            <a:ext cx="2689733" cy="2309769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6A9B09AF-EEAA-7F2D-FDC4-BC0BA2C05239}"/>
              </a:ext>
            </a:extLst>
          </p:cNvPr>
          <p:cNvSpPr txBox="1"/>
          <p:nvPr/>
        </p:nvSpPr>
        <p:spPr>
          <a:xfrm>
            <a:off x="3714757" y="5368254"/>
            <a:ext cx="3016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Рис.</a:t>
            </a:r>
            <a:r>
              <a:rPr lang="en-US" sz="1200" dirty="0"/>
              <a:t> </a:t>
            </a:r>
            <a:r>
              <a:rPr lang="ru-RU" sz="1200" dirty="0"/>
              <a:t>1. Спектр в видимой видимой области </a:t>
            </a:r>
            <a:r>
              <a:rPr lang="ru-RU" sz="1200" dirty="0" err="1"/>
              <a:t>тетрахлорферрата</a:t>
            </a:r>
            <a:r>
              <a:rPr lang="ru-RU" sz="1200" dirty="0"/>
              <a:t> </a:t>
            </a:r>
            <a:r>
              <a:rPr lang="ru-RU" sz="1200" dirty="0" err="1"/>
              <a:t>триэтиламмония</a:t>
            </a:r>
            <a:r>
              <a:rPr lang="ru-RU" sz="1200" dirty="0"/>
              <a:t>.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FA11624-2CBE-2999-4B13-4474DA20A148}"/>
              </a:ext>
            </a:extLst>
          </p:cNvPr>
          <p:cNvSpPr txBox="1"/>
          <p:nvPr/>
        </p:nvSpPr>
        <p:spPr>
          <a:xfrm>
            <a:off x="222132" y="3008304"/>
            <a:ext cx="332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Схема получения хлорида </a:t>
            </a:r>
            <a:r>
              <a:rPr lang="ru-RU" sz="1200" dirty="0" err="1"/>
              <a:t>триэтиламмония</a:t>
            </a:r>
            <a:r>
              <a:rPr lang="ru-RU" sz="1200" dirty="0"/>
              <a:t> </a:t>
            </a:r>
            <a:r>
              <a:rPr lang="ru-RU" sz="1200" dirty="0" err="1"/>
              <a:t>металаттных</a:t>
            </a:r>
            <a:r>
              <a:rPr lang="ru-RU" sz="1200" dirty="0"/>
              <a:t> ионных жидкостей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CB7A06F-157B-55E7-9D9D-1C3B18B1EF0E}"/>
              </a:ext>
            </a:extLst>
          </p:cNvPr>
          <p:cNvSpPr txBox="1"/>
          <p:nvPr/>
        </p:nvSpPr>
        <p:spPr>
          <a:xfrm>
            <a:off x="195699" y="5258107"/>
            <a:ext cx="349091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dirty="0">
                <a:solidFill>
                  <a:srgbClr val="000000"/>
                </a:solidFill>
                <a:ea typeface="Yu Mincho" panose="02020400000000000000" pitchFamily="18" charset="-128"/>
              </a:rPr>
              <a:t>г</a:t>
            </a:r>
            <a:r>
              <a:rPr lang="ru-RU" sz="1100" dirty="0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де </a:t>
            </a:r>
            <a:r>
              <a:rPr lang="en-US" sz="1100" dirty="0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Me:</a:t>
            </a:r>
            <a:r>
              <a:rPr lang="ru-RU" sz="1100" dirty="0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Fe </a:t>
            </a:r>
            <a:r>
              <a:rPr lang="ru-RU" sz="1100" dirty="0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(</a:t>
            </a:r>
            <a:r>
              <a:rPr lang="en-US" sz="1100" dirty="0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x=2, n=1</a:t>
            </a:r>
            <a:r>
              <a:rPr lang="ru-RU" sz="1100" dirty="0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, </a:t>
            </a:r>
            <a:r>
              <a:rPr lang="en-US" sz="1100" dirty="0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z=1</a:t>
            </a:r>
            <a:r>
              <a:rPr lang="ru-RU" sz="1100" dirty="0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)</a:t>
            </a:r>
            <a:r>
              <a:rPr lang="en-US" sz="1100" dirty="0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; Co, Mn, Ni, Zn</a:t>
            </a:r>
            <a:r>
              <a:rPr lang="ru-RU" sz="1100" dirty="0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 (</a:t>
            </a:r>
            <a:r>
              <a:rPr lang="en-US" sz="1100" dirty="0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 x=3, n=2, z=2</a:t>
            </a:r>
            <a:r>
              <a:rPr lang="ru-RU" sz="1100" dirty="0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)</a:t>
            </a:r>
            <a:r>
              <a:rPr lang="ru-RU" sz="1100" dirty="0">
                <a:effectLst/>
              </a:rPr>
              <a:t> </a:t>
            </a:r>
            <a:endParaRPr lang="ru-RU" sz="11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116620C-D60A-4F55-3C4D-80F18DF99970}"/>
              </a:ext>
            </a:extLst>
          </p:cNvPr>
          <p:cNvSpPr txBox="1"/>
          <p:nvPr/>
        </p:nvSpPr>
        <p:spPr>
          <a:xfrm>
            <a:off x="4325558" y="3110898"/>
            <a:ext cx="65901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tx2"/>
                </a:solidFill>
                <a:effectLst/>
                <a:ea typeface="Yu Mincho" panose="02020400000000000000" pitchFamily="18" charset="-128"/>
              </a:rPr>
              <a:t>.</a:t>
            </a:r>
            <a:r>
              <a:rPr lang="ru-RU" sz="800" dirty="0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 534</a:t>
            </a:r>
            <a:endParaRPr lang="ru-RU" sz="8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CA9885A-62C7-0C06-7BED-E4CE1EE2C0A0}"/>
              </a:ext>
            </a:extLst>
          </p:cNvPr>
          <p:cNvSpPr txBox="1"/>
          <p:nvPr/>
        </p:nvSpPr>
        <p:spPr>
          <a:xfrm>
            <a:off x="5327814" y="4208341"/>
            <a:ext cx="52387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tx2"/>
                </a:solidFill>
                <a:effectLst/>
                <a:ea typeface="Yu Mincho" panose="02020400000000000000" pitchFamily="18" charset="-128"/>
              </a:rPr>
              <a:t>.</a:t>
            </a:r>
            <a:r>
              <a:rPr lang="ru-RU" sz="1800" dirty="0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 </a:t>
            </a:r>
            <a:r>
              <a:rPr lang="ru-RU" sz="800" dirty="0">
                <a:solidFill>
                  <a:srgbClr val="000000"/>
                </a:solidFill>
                <a:ea typeface="Yu Mincho" panose="02020400000000000000" pitchFamily="18" charset="-128"/>
              </a:rPr>
              <a:t>619</a:t>
            </a:r>
            <a:endParaRPr lang="ru-RU" sz="8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8B1E8FB-5B59-C80C-8E9A-2127147543C1}"/>
              </a:ext>
            </a:extLst>
          </p:cNvPr>
          <p:cNvSpPr txBox="1"/>
          <p:nvPr/>
        </p:nvSpPr>
        <p:spPr>
          <a:xfrm>
            <a:off x="6081157" y="3976169"/>
            <a:ext cx="5101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tx2"/>
                </a:solidFill>
                <a:effectLst/>
                <a:ea typeface="Yu Mincho" panose="02020400000000000000" pitchFamily="18" charset="-128"/>
              </a:rPr>
              <a:t>.</a:t>
            </a:r>
            <a:r>
              <a:rPr lang="ru-RU" sz="1800" dirty="0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 </a:t>
            </a:r>
            <a:r>
              <a:rPr lang="ru-RU" sz="800" dirty="0">
                <a:solidFill>
                  <a:srgbClr val="000000"/>
                </a:solidFill>
                <a:effectLst/>
                <a:ea typeface="Yu Mincho" panose="02020400000000000000" pitchFamily="18" charset="-128"/>
              </a:rPr>
              <a:t>688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40030863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</TotalTime>
  <Words>476</Words>
  <Application>Microsoft Macintosh PowerPoint</Application>
  <PresentationFormat>Широкоэкранный</PresentationFormat>
  <Paragraphs>80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Тема Office</vt:lpstr>
      <vt:lpstr>ChemSketch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ЦДР</dc:creator>
  <cp:lastModifiedBy>Microsoft Office User</cp:lastModifiedBy>
  <cp:revision>66</cp:revision>
  <dcterms:created xsi:type="dcterms:W3CDTF">2021-03-23T18:26:56Z</dcterms:created>
  <dcterms:modified xsi:type="dcterms:W3CDTF">2024-03-22T16:44:59Z</dcterms:modified>
</cp:coreProperties>
</file>