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510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5F480E5-024A-CE3B-5E05-2A37994668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B3F46A75-81FA-12D1-7CA3-0277238193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5822979-5E1D-4442-8018-B2EB482482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6DE8A7-E8EB-46FB-8191-145109A73BEC}" type="datetimeFigureOut">
              <a:rPr lang="ru-RU" smtClean="0"/>
              <a:t>29.04.2025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950BF81-35A3-F72F-2DFD-E169D87356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DE75742-18BB-DAF6-B076-34EE3BA6DC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830C84-EF59-4E86-A0D8-0D46AFE030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32711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59C8BC1-0022-1FD5-3E12-307D8A516B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5236F02-FD69-ACF6-FDD9-18014BF20B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56C8265-F35B-35CB-FD46-7BBA9042FB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6DE8A7-E8EB-46FB-8191-145109A73BEC}" type="datetimeFigureOut">
              <a:rPr lang="ru-RU" smtClean="0"/>
              <a:t>29.04.2025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23AF19A-D949-D6EA-89D2-0257115E5C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7774B54-2373-C689-49C5-B6656EE233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830C84-EF59-4E86-A0D8-0D46AFE030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36395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7EADF9F-1E12-44F3-1BCD-38D6A5B9517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EF76F5E-CED2-98AD-A2D9-39523E6DA10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CC5F463-28D2-D8A9-BE59-64938B010A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6DE8A7-E8EB-46FB-8191-145109A73BEC}" type="datetimeFigureOut">
              <a:rPr lang="ru-RU" smtClean="0"/>
              <a:t>29.04.2025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94B27AE-8C28-0FAD-C99F-1707415FBC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2A208A0-3638-15BE-1D1F-25286114B1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830C84-EF59-4E86-A0D8-0D46AFE030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55929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210C30E-AF30-8C88-1D6C-5DB4B3C0B1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27F9F75-EACD-2146-A1E5-143A132C7E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529A60C-EEF0-CC52-5453-FDA7FE603B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6DE8A7-E8EB-46FB-8191-145109A73BEC}" type="datetimeFigureOut">
              <a:rPr lang="ru-RU" smtClean="0"/>
              <a:t>29.04.2025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A3C48AC-3267-C96D-D027-4121F1EDEA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4297115-ED44-B38F-7A6F-106940B844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830C84-EF59-4E86-A0D8-0D46AFE030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23449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5637669-A37A-1064-5BF6-0FD7172B3D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D615933-FD7C-CD98-0009-2FDF417715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3253DD7-461F-F838-6E56-80CF546EAC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6DE8A7-E8EB-46FB-8191-145109A73BEC}" type="datetimeFigureOut">
              <a:rPr lang="ru-RU" smtClean="0"/>
              <a:t>29.04.2025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6426859-535B-8605-93DA-0BB54F95D4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8394388-604D-4530-88B4-1AFDE66BD9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830C84-EF59-4E86-A0D8-0D46AFE030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4680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9B366F9-560F-9AE5-4092-0E5E6885EE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CA99824-CE0C-F4E7-C27D-9B45B2889A8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1B360AA-5880-EC40-FB18-30D13C6371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F54B24B-4106-2B35-D1BC-D7CD7413DA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6DE8A7-E8EB-46FB-8191-145109A73BEC}" type="datetimeFigureOut">
              <a:rPr lang="ru-RU" smtClean="0"/>
              <a:t>29.04.2025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F5FAA80-D68D-D280-3B41-2112C22040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5E6E3C1-9030-95A8-19CF-DE7A8DAE8D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830C84-EF59-4E86-A0D8-0D46AFE030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15208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F470D5-3A1A-FCC8-2CA9-FD96180804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0566943-6A72-A033-9C8E-255D5D85A2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9D7A2E5-29B6-29E6-71C6-0AE3D76D3B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9B4ACFF7-0A3D-7FA8-1F78-A1046C1A0EA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DE242CE-E587-B421-8B00-1D7E415CFAA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EB92DB04-EE3B-8904-8227-EFE2F4988A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6DE8A7-E8EB-46FB-8191-145109A73BEC}" type="datetimeFigureOut">
              <a:rPr lang="ru-RU" smtClean="0"/>
              <a:t>29.04.2025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414009D0-B80B-E456-7597-DC18E1BA8E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B7ECC7A1-2C21-FEE1-2356-2C7233C206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830C84-EF59-4E86-A0D8-0D46AFE030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33089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81EBBE-A180-982D-BF38-4424898FD6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AACAEBE4-2C4A-7B77-C298-E76C496508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6DE8A7-E8EB-46FB-8191-145109A73BEC}" type="datetimeFigureOut">
              <a:rPr lang="ru-RU" smtClean="0"/>
              <a:t>29.04.2025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59FA9A72-6DFF-E586-2BD8-F923D02B11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1A2E987-33DD-067A-2EF6-5847DA1F88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830C84-EF59-4E86-A0D8-0D46AFE030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77971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E8734EFE-7D44-2D0A-5145-44C2F5E1EC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6DE8A7-E8EB-46FB-8191-145109A73BEC}" type="datetimeFigureOut">
              <a:rPr lang="ru-RU" smtClean="0"/>
              <a:t>29.04.2025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0D21DD26-2E26-414D-2310-B2E6D06B0F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A26E853-C5CF-C6C4-211F-07EBE1444F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830C84-EF59-4E86-A0D8-0D46AFE030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50777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ACACF66-AFC7-5844-8370-F469D74465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B686B03-A1C1-565B-9CCA-E3831B657A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58FDAA6-7290-0C5C-C1EF-4E50428741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2DFA65F-B078-C977-A6ED-7A4ECC390A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6DE8A7-E8EB-46FB-8191-145109A73BEC}" type="datetimeFigureOut">
              <a:rPr lang="ru-RU" smtClean="0"/>
              <a:t>29.04.2025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8042BD1-677D-F3FD-7B3F-3BC9D6F157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854E874-1564-6F1D-BF03-C08FF68280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830C84-EF59-4E86-A0D8-0D46AFE030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07770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84DB474-F578-799E-FBCA-65472C0FBF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0844A88-EDE1-C042-AE06-016F035C3AD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3813DF0-CC04-BA18-DD7E-20925C424B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DFAF857-AD7B-34E0-E165-E6F72613F8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6DE8A7-E8EB-46FB-8191-145109A73BEC}" type="datetimeFigureOut">
              <a:rPr lang="ru-RU" smtClean="0"/>
              <a:t>29.04.2025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90A94FD-0A4C-4FA7-AB3A-246E228DB8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B69387F-BE80-5362-8B6B-B1CFE1D940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830C84-EF59-4E86-A0D8-0D46AFE030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2948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E395577-C595-884D-AA2D-3B429D21F7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36317BE-9812-52BE-013A-69D0BAEEB0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44B6E26-6BD0-ACE7-6694-9AFA092484B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E6DE8A7-E8EB-46FB-8191-145109A73BEC}" type="datetimeFigureOut">
              <a:rPr lang="ru-RU" smtClean="0"/>
              <a:t>29.04.2025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FB870C9-7F03-1E63-9945-05F2A800835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D8D676B-7C2D-01A9-4A54-DC1CF6257F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D830C84-EF59-4E86-A0D8-0D46AFE030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60836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EAF08B0-5540-6B5C-668C-0E24A69A46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461164" y="71435"/>
            <a:ext cx="6765636" cy="1163927"/>
          </a:xfrm>
        </p:spPr>
        <p:txBody>
          <a:bodyPr>
            <a:normAutofit/>
          </a:bodyPr>
          <a:lstStyle/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Особо охраняемая территория «Сахаровский парк» в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г.Твери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BBA441AE-1271-275C-605F-B2D76EBA2D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394201" y="5158508"/>
            <a:ext cx="6899562" cy="1911928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1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ТВЕРСКОЙ ГОСУДАРСТВЕННЫЙ УНИВЕРСИТЕТ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1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ЮРИСПРУДЕНЦИЯ, 31 группа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1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Акинтьева</a:t>
            </a:r>
            <a:r>
              <a:rPr lang="ru-RU" sz="1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Алина </a:t>
            </a:r>
            <a:r>
              <a:rPr lang="ru-RU" sz="1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Дмитриевна</a:t>
            </a:r>
            <a:endParaRPr lang="ru-RU" sz="19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1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Артемьева Кристина Викторовна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1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Байкова Вероника Ивановна</a:t>
            </a:r>
            <a:endParaRPr lang="en-US" sz="19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3A23E3C-8B34-2366-A934-9D242295EF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4710" y="1293089"/>
            <a:ext cx="5005167" cy="374996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0828D03-8E6F-D306-C6C9-5137506D05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38576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5056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4B2A5AD5-810F-159C-708F-2CF82965F7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1600" y="147782"/>
            <a:ext cx="6834909" cy="6710218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1400" b="1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«Сахаровский парк»</a:t>
            </a:r>
            <a:r>
              <a:rPr lang="ru-RU" sz="14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— особо охраняемая природная территория (ООПТ), памятник природы регионального значения, расположен в посёлке Сахарово Заволжского района Твери. Дата создания —  </a:t>
            </a:r>
            <a:r>
              <a:rPr lang="ru-RU" sz="1400" b="1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12 февраля 1982 года</a:t>
            </a:r>
            <a:r>
              <a:rPr lang="ru-RU" sz="14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 </a:t>
            </a:r>
          </a:p>
          <a:p>
            <a:pPr marL="0" indent="0" algn="just">
              <a:buNone/>
            </a:pPr>
            <a:r>
              <a:rPr lang="ru-RU" sz="1400" b="1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Цели создания</a:t>
            </a:r>
            <a:r>
              <a:rPr lang="ru-RU" sz="14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ООПТ «Сахаровский парк» включают: сохранение природного комплекса (объекта) в естественном состоянии;  восстановление природного комплекса (объекта);  поддержание экологического баланса;  сохранение эталонных участков коренных старовозрастных лесов;  сохранение редких видов и уникальных природных объектов.</a:t>
            </a:r>
          </a:p>
          <a:p>
            <a:pPr marL="0" indent="0" algn="just">
              <a:buNone/>
            </a:pPr>
            <a:r>
              <a:rPr lang="ru-RU" sz="1400" b="1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Некоторые особенности правового режима ООПТ</a:t>
            </a:r>
            <a:r>
              <a:rPr lang="ru-RU" sz="14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indent="0" algn="just">
              <a:buNone/>
            </a:pPr>
            <a:r>
              <a:rPr lang="ru-RU" sz="1400" b="1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Запрет на ряд действий</a:t>
            </a:r>
            <a:r>
              <a:rPr lang="ru-RU" sz="14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включая рубку деревьев и кустарников (кроме санитарных порубок), реконструкцию парков без утверждённых проектов, возведение жилых домов и хозяйственных построек, выпас скота, добычу ископаемых, осушительные работы и торфоразработки, применение ядохимикатов, разведение костров (кроме оборудованных мест), засорение мусором. </a:t>
            </a:r>
          </a:p>
          <a:p>
            <a:pPr marL="0" indent="0" algn="just">
              <a:buNone/>
            </a:pPr>
            <a:r>
              <a:rPr lang="ru-RU" sz="1400" b="1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Часть природного парка «Тверь Заповедная»</a:t>
            </a:r>
            <a:r>
              <a:rPr lang="ru-RU" sz="14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В соответствии с Положением о парке, утверждённым постановлением Правительства Тверской области от 30 июня 2021 года №377-пп, на территории всех зон парка есть ряд запретов.  </a:t>
            </a:r>
          </a:p>
          <a:p>
            <a:pPr marL="0" indent="0" algn="l">
              <a:buNone/>
            </a:pPr>
            <a:r>
              <a:rPr lang="ru-RU" sz="1400" b="1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Растительность</a:t>
            </a:r>
            <a:r>
              <a:rPr lang="ru-RU" sz="14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в парке преобладают старовозрастные насаждения. Среди растений есть, например:  </a:t>
            </a:r>
          </a:p>
          <a:p>
            <a:pPr marL="0" indent="0" algn="l">
              <a:buNone/>
            </a:pPr>
            <a:r>
              <a:rPr lang="ru-RU" sz="1400" b="1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Старшая группа возраста</a:t>
            </a:r>
            <a:r>
              <a:rPr lang="ru-RU" sz="14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(140–160 лет) — ель обыкновенная, дуб черешчатый, клён остролистный, вяз гладкий, берёза бородавчатая, липа мелколистная.  </a:t>
            </a:r>
          </a:p>
          <a:p>
            <a:pPr marL="0" indent="0" algn="l">
              <a:buNone/>
            </a:pPr>
            <a:r>
              <a:rPr lang="ru-RU" sz="1400" b="1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Средняя группа возраста</a:t>
            </a:r>
            <a:r>
              <a:rPr lang="ru-RU" sz="14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(80–130 лет) — сосна обыкновенная, сосна кедровая сибирская, ель обыкновенная, пихта, лиственница, вяз гладкий, дуб черешчатый, ясень обыкновенный и другие.  </a:t>
            </a:r>
          </a:p>
          <a:p>
            <a:pPr marL="0" indent="0" algn="l">
              <a:buNone/>
            </a:pPr>
            <a:r>
              <a:rPr lang="ru-RU" sz="1400" b="1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Младшая группа возраста</a:t>
            </a:r>
            <a:r>
              <a:rPr lang="ru-RU" sz="14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(10–70 лет) — сосна обыкновенная, ель колючая, ель обыкновенная, лиственница сибирская, дуб черешчатый, ясень обыкновенный и другие.</a:t>
            </a:r>
          </a:p>
          <a:p>
            <a:pPr marL="0" indent="0" algn="l">
              <a:buNone/>
            </a:pPr>
            <a:r>
              <a:rPr lang="ru-RU" sz="1400" b="1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Животный мир</a:t>
            </a:r>
            <a:r>
              <a:rPr lang="ru-RU" sz="14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в парке много птиц и есть белки. </a:t>
            </a:r>
          </a:p>
          <a:p>
            <a:pPr marL="0" indent="0" algn="just">
              <a:buNone/>
            </a:pPr>
            <a:endParaRPr lang="ru-RU" sz="1200" b="0" i="0" dirty="0">
              <a:solidFill>
                <a:srgbClr val="333333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C805247-6325-F575-8712-ADF6C756A9AE}"/>
              </a:ext>
            </a:extLst>
          </p:cNvPr>
          <p:cNvSpPr txBox="1"/>
          <p:nvPr/>
        </p:nvSpPr>
        <p:spPr>
          <a:xfrm>
            <a:off x="7130472" y="147782"/>
            <a:ext cx="4959927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just">
              <a:buNone/>
            </a:pPr>
            <a:r>
              <a:rPr lang="ru-RU" sz="1400" b="1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Ответственность за нарушение режима</a:t>
            </a:r>
            <a:r>
              <a:rPr lang="ru-RU" sz="14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Нарушение установленного режима или иных правил охраны и использования окружающей среды и природных ресурсов на территории парка влечёт административную ответственность по статье 8.39 Кодекса Российской Федерации об административных правонарушениях.  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B3484ED-5883-9B37-5C06-CD008B611C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52576" y="2105891"/>
            <a:ext cx="2437823" cy="4604327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33EC9EEE-383C-D4A3-A82E-7B9813DA87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6509" y="2105891"/>
            <a:ext cx="2571750" cy="4752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32097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17D2E214-DD8F-B0FE-94D9-E4288D6B08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49455" y="72303"/>
            <a:ext cx="6520872" cy="3917806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14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По информации на февраль 2025 года, </a:t>
            </a:r>
            <a:r>
              <a:rPr lang="ru-RU" sz="14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местные жители выразили обеспокоенность состоянием Сахаровского парка</a:t>
            </a:r>
            <a:r>
              <a:rPr lang="ru-RU" sz="14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так как в нём началась вырубка «аварийных» деревьев. По мнению некоторых, это может привести к экологической катастрофе, ведь эти деревья — естественное убежище для многих видов птиц.  </a:t>
            </a:r>
          </a:p>
          <a:p>
            <a:pPr marL="0" indent="0" algn="just">
              <a:buNone/>
            </a:pPr>
            <a:r>
              <a:rPr lang="ru-RU" sz="14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Особенно пострадала ключевая часть парка — дуплистые деревья, которые ценны для многих птиц. Совы, например, не способны адаптироваться к новым условиям.  </a:t>
            </a:r>
          </a:p>
          <a:p>
            <a:pPr marL="0" indent="0" algn="just">
              <a:buNone/>
            </a:pPr>
            <a:r>
              <a:rPr lang="ru-RU" sz="14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Администрация Твери, в свою очередь, объяснила, что работы по удалению аварийных деревьев проводились силами МБУ «Зеленстрой» в соответствии с результатами экспертизы и порубочным билетом.  </a:t>
            </a:r>
          </a:p>
          <a:p>
            <a:pPr marL="0" indent="0" algn="just">
              <a:buNone/>
            </a:pPr>
            <a:r>
              <a:rPr lang="ru-RU" sz="14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Кроме того, в 2024 году сообщалось, что жители посёлка Сахарово жаловались на засилье борщевика Сосновского в парке. По сообщению администрации Твери, вопрос борьбы с этим сорняком планировали рассмотреть при формировании городского бюджета на 2025 год.</a:t>
            </a:r>
          </a:p>
          <a:p>
            <a:pPr marL="0" indent="0" algn="l">
              <a:buNone/>
            </a:pPr>
            <a:endParaRPr lang="ru-RU" sz="1600" b="0" i="0" dirty="0">
              <a:solidFill>
                <a:srgbClr val="333333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B2B44D9-0393-C0A7-0F45-F241EFB16F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37959" y="3709555"/>
            <a:ext cx="2636405" cy="28931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7835902-3657-BA03-2AFD-954421E4B5F5}"/>
              </a:ext>
            </a:extLst>
          </p:cNvPr>
          <p:cNvSpPr txBox="1"/>
          <p:nvPr/>
        </p:nvSpPr>
        <p:spPr>
          <a:xfrm>
            <a:off x="9089737" y="3429000"/>
            <a:ext cx="2946400" cy="28931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just">
              <a:buNone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Мы считаем, что </a:t>
            </a:r>
            <a:r>
              <a:rPr lang="ru-RU" sz="1400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</a:t>
            </a:r>
            <a:r>
              <a:rPr lang="ru-RU" sz="14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никальные экосистемы парка играют важную роль в сохранении биоразнообразия региона. Они обеспечивают поддержание экологического баланса, регулирование численности популяций животных и растений, а также сохранение генетического фонда дикой природы. Сохранение этих экосистем является приоритетной задачей деятельности Сахаровского парка.</a:t>
            </a:r>
            <a:endParaRPr lang="ru-RU" sz="14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D5355EB-F76A-59E8-FA38-EC48DA64D6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5222587" cy="6873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307500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</TotalTime>
  <Words>571</Words>
  <Application>Microsoft Office PowerPoint</Application>
  <PresentationFormat>Широкоэкранный</PresentationFormat>
  <Paragraphs>22</Paragraphs>
  <Slides>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</vt:i4>
      </vt:variant>
    </vt:vector>
  </HeadingPairs>
  <TitlesOfParts>
    <vt:vector size="8" baseType="lpstr">
      <vt:lpstr>Aptos</vt:lpstr>
      <vt:lpstr>Aptos Display</vt:lpstr>
      <vt:lpstr>Arial</vt:lpstr>
      <vt:lpstr>Times New Roman</vt:lpstr>
      <vt:lpstr>Тема Office</vt:lpstr>
      <vt:lpstr>Особо охраняемая территория «Сахаровский парк» в  г.Твери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Особо охраняемая территория «Сахаровский парк» в Г. Тверь</dc:title>
  <dc:creator>Кристина Артемьева</dc:creator>
  <cp:lastModifiedBy>Коршикова Татьяна Николаевна</cp:lastModifiedBy>
  <cp:revision>3</cp:revision>
  <dcterms:created xsi:type="dcterms:W3CDTF">2025-04-07T18:54:47Z</dcterms:created>
  <dcterms:modified xsi:type="dcterms:W3CDTF">2025-04-29T10:21:15Z</dcterms:modified>
</cp:coreProperties>
</file>